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370" r:id="rId3"/>
    <p:sldId id="372" r:id="rId4"/>
    <p:sldId id="371" r:id="rId5"/>
    <p:sldId id="376" r:id="rId6"/>
    <p:sldId id="392" r:id="rId7"/>
    <p:sldId id="377" r:id="rId8"/>
    <p:sldId id="389" r:id="rId9"/>
    <p:sldId id="390" r:id="rId10"/>
    <p:sldId id="373" r:id="rId11"/>
    <p:sldId id="374" r:id="rId12"/>
    <p:sldId id="387" r:id="rId13"/>
    <p:sldId id="388" r:id="rId14"/>
    <p:sldId id="393" r:id="rId15"/>
    <p:sldId id="384" r:id="rId16"/>
    <p:sldId id="378" r:id="rId17"/>
    <p:sldId id="385" r:id="rId18"/>
    <p:sldId id="383" r:id="rId19"/>
    <p:sldId id="398" r:id="rId20"/>
    <p:sldId id="363" r:id="rId21"/>
    <p:sldId id="364" r:id="rId22"/>
    <p:sldId id="365" r:id="rId23"/>
    <p:sldId id="367" r:id="rId24"/>
    <p:sldId id="380" r:id="rId25"/>
    <p:sldId id="381" r:id="rId26"/>
    <p:sldId id="396" r:id="rId27"/>
    <p:sldId id="382" r:id="rId28"/>
    <p:sldId id="397" r:id="rId29"/>
    <p:sldId id="386" r:id="rId30"/>
    <p:sldId id="286" r:id="rId31"/>
    <p:sldId id="368" r:id="rId32"/>
    <p:sldId id="36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CCFF"/>
    <a:srgbClr val="FFFFCC"/>
    <a:srgbClr val="FF0000"/>
    <a:srgbClr val="0033CC"/>
    <a:srgbClr val="008000"/>
    <a:srgbClr val="CCEC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3890" autoAdjust="0"/>
  </p:normalViewPr>
  <p:slideViewPr>
    <p:cSldViewPr snapToGrid="0">
      <p:cViewPr varScale="1">
        <p:scale>
          <a:sx n="89" d="100"/>
          <a:sy n="89" d="100"/>
        </p:scale>
        <p:origin x="816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F8847DB-4582-44D1-BBA9-AC431CEC2D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5452B39-F7A0-48DF-A55A-5B97D54F046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9AEC941-7052-48DF-9101-F38C100E1A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4A1E26A8-1200-463D-A6BB-7A193C8864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412A20-32E7-43C3-9E34-F34B1ADAE9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E146D91F-6647-4DEB-9DD1-846AC8023D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4E3217FD-B967-4123-B72F-131F498EF4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B19C69B-2B67-4FED-B8C9-2C66B09AE6D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5" name="Rectangle 5">
            <a:extLst>
              <a:ext uri="{FF2B5EF4-FFF2-40B4-BE49-F238E27FC236}">
                <a16:creationId xmlns:a16="http://schemas.microsoft.com/office/drawing/2014/main" id="{395FCCAE-FCDF-4A3D-88B6-1B4EF001BE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48486" name="Rectangle 6">
            <a:extLst>
              <a:ext uri="{FF2B5EF4-FFF2-40B4-BE49-F238E27FC236}">
                <a16:creationId xmlns:a16="http://schemas.microsoft.com/office/drawing/2014/main" id="{7E8B8F98-38D6-4EDB-BE33-A4901CBB81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8487" name="Rectangle 7">
            <a:extLst>
              <a:ext uri="{FF2B5EF4-FFF2-40B4-BE49-F238E27FC236}">
                <a16:creationId xmlns:a16="http://schemas.microsoft.com/office/drawing/2014/main" id="{286667CB-D9D8-4296-BCB4-FDD7A84F96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9E0ED6-B703-4043-9945-8121C1F2D2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FB8CC85-F6DB-47C5-AFD4-27908AA6B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2CA8739-D3E5-4867-8A09-1B05030F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36476D64-AAAC-4099-AAF3-DA4183E41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35E7FDD-63FD-461C-BE53-6A982C206F49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59DABDF-29A9-44A6-9181-5E1185D867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50C55EBF-7F1D-45BE-BB21-6549AA65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F4B1854-2D87-4969-8FCA-664971EDB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17B950B-1756-4328-8471-96BAC5FF93ED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3162AD8-DE75-4895-91FD-9AE1168E34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561DDA-F983-4918-B3D9-BDB8D0138A77}" type="slidenum">
              <a:rPr lang="en-US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C10F679-DC01-48A7-A6A3-B37A5529C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4939ECC-90F0-4F5C-A637-2752ACC9F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Show diffraction with diffraction grating and laser.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6512872-9E3B-460A-AB96-1B085B85ED1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452B311-5B30-456B-A528-A691FD813A0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FE3EE5EB-42FE-4159-BCF3-B8B006215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37DE9136-77E0-4AB6-8AE1-04219E6E1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352F90F0-74EE-4B98-B4EC-AA595C0A1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6E5502B0-0202-43EC-A1C3-FEFEED365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3DA512AB-73AE-438C-8125-078513E66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02B6ADC3-3B32-4713-8BF4-10695BC5A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4" name="Rectangle 10">
                <a:extLst>
                  <a:ext uri="{FF2B5EF4-FFF2-40B4-BE49-F238E27FC236}">
                    <a16:creationId xmlns:a16="http://schemas.microsoft.com/office/drawing/2014/main" id="{429247F9-C3B9-4569-AC3F-31A99227E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6BDB063F-DC53-4919-901D-8CA372345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6" name="Rectangle 12">
                <a:extLst>
                  <a:ext uri="{FF2B5EF4-FFF2-40B4-BE49-F238E27FC236}">
                    <a16:creationId xmlns:a16="http://schemas.microsoft.com/office/drawing/2014/main" id="{56F80A29-3FC1-4168-9652-A8AB78092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7" name="Rectangle 13">
                <a:extLst>
                  <a:ext uri="{FF2B5EF4-FFF2-40B4-BE49-F238E27FC236}">
                    <a16:creationId xmlns:a16="http://schemas.microsoft.com/office/drawing/2014/main" id="{3F02D2CF-0DF2-426F-8DB7-AB0A908BE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462D7340-16C1-4AC1-A2E3-8D77F2AC5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9" name="Rectangle 15">
                <a:extLst>
                  <a:ext uri="{FF2B5EF4-FFF2-40B4-BE49-F238E27FC236}">
                    <a16:creationId xmlns:a16="http://schemas.microsoft.com/office/drawing/2014/main" id="{2BF4AE7B-85C4-41F3-81BB-45E1A0EC5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id="{5B1FACF1-B24D-482D-B829-82101EAD4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6D8684D3-8B3D-4BFA-AE7F-C02E522A5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F6FEE115-043D-4E91-BF8D-A450DEAA8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3" name="Rectangle 19">
                <a:extLst>
                  <a:ext uri="{FF2B5EF4-FFF2-40B4-BE49-F238E27FC236}">
                    <a16:creationId xmlns:a16="http://schemas.microsoft.com/office/drawing/2014/main" id="{874E2A39-4311-4118-977B-3936E9180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4" name="Rectangle 20">
                <a:extLst>
                  <a:ext uri="{FF2B5EF4-FFF2-40B4-BE49-F238E27FC236}">
                    <a16:creationId xmlns:a16="http://schemas.microsoft.com/office/drawing/2014/main" id="{B7CF6778-0474-420F-AC36-F2C8F1DB9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D617F76F-A43D-4F0A-A8DD-69C0D951F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21D485A7-CDF9-4478-9867-316A9E835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4730BE08-2087-43F8-8894-7666AA5DC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3F9083AD-1FEA-486E-AFC3-B7E14C764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9" name="Rectangle 25">
                <a:extLst>
                  <a:ext uri="{FF2B5EF4-FFF2-40B4-BE49-F238E27FC236}">
                    <a16:creationId xmlns:a16="http://schemas.microsoft.com/office/drawing/2014/main" id="{12FF3E88-3ACD-4E96-B89B-02D5AF28C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4C877F96-BF82-4F7A-A166-FD44946E9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1" name="Rectangle 27">
                <a:extLst>
                  <a:ext uri="{FF2B5EF4-FFF2-40B4-BE49-F238E27FC236}">
                    <a16:creationId xmlns:a16="http://schemas.microsoft.com/office/drawing/2014/main" id="{D786B5CF-A773-4253-94FD-5F65AA933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2" name="Rectangle 28">
                <a:extLst>
                  <a:ext uri="{FF2B5EF4-FFF2-40B4-BE49-F238E27FC236}">
                    <a16:creationId xmlns:a16="http://schemas.microsoft.com/office/drawing/2014/main" id="{7CA3A278-ABCC-4C90-87E1-28351D360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3" name="Rectangle 29">
                <a:extLst>
                  <a:ext uri="{FF2B5EF4-FFF2-40B4-BE49-F238E27FC236}">
                    <a16:creationId xmlns:a16="http://schemas.microsoft.com/office/drawing/2014/main" id="{F613DAFA-A82C-43D7-B105-3FCD00794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id="{EDBC6673-179D-489D-9FB7-BEBE0E8FA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5" name="Rectangle 31">
                <a:extLst>
                  <a:ext uri="{FF2B5EF4-FFF2-40B4-BE49-F238E27FC236}">
                    <a16:creationId xmlns:a16="http://schemas.microsoft.com/office/drawing/2014/main" id="{8024E560-E2A3-49F1-8E7C-BF8528876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6" name="Rectangle 32">
                <a:extLst>
                  <a:ext uri="{FF2B5EF4-FFF2-40B4-BE49-F238E27FC236}">
                    <a16:creationId xmlns:a16="http://schemas.microsoft.com/office/drawing/2014/main" id="{AE3D739E-B23B-4814-B4DC-4BF71F369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7" name="Rectangle 33">
                <a:extLst>
                  <a:ext uri="{FF2B5EF4-FFF2-40B4-BE49-F238E27FC236}">
                    <a16:creationId xmlns:a16="http://schemas.microsoft.com/office/drawing/2014/main" id="{FB5AB872-50BE-4961-86EE-6699846B3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8" name="Rectangle 34">
                <a:extLst>
                  <a:ext uri="{FF2B5EF4-FFF2-40B4-BE49-F238E27FC236}">
                    <a16:creationId xmlns:a16="http://schemas.microsoft.com/office/drawing/2014/main" id="{8FAB3DAD-123A-43D3-9F30-B7929DBF1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9" name="Rectangle 35">
                <a:extLst>
                  <a:ext uri="{FF2B5EF4-FFF2-40B4-BE49-F238E27FC236}">
                    <a16:creationId xmlns:a16="http://schemas.microsoft.com/office/drawing/2014/main" id="{B9150436-B6CB-417B-9C62-50A08D9C8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0" name="Rectangle 36">
                <a:extLst>
                  <a:ext uri="{FF2B5EF4-FFF2-40B4-BE49-F238E27FC236}">
                    <a16:creationId xmlns:a16="http://schemas.microsoft.com/office/drawing/2014/main" id="{5C3B6860-9CAD-4F6A-AC75-7A25F4455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1" name="Rectangle 37">
                <a:extLst>
                  <a:ext uri="{FF2B5EF4-FFF2-40B4-BE49-F238E27FC236}">
                    <a16:creationId xmlns:a16="http://schemas.microsoft.com/office/drawing/2014/main" id="{EF1B4E7E-E780-4F54-ACD6-CE0591E30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2" name="Rectangle 38">
                <a:extLst>
                  <a:ext uri="{FF2B5EF4-FFF2-40B4-BE49-F238E27FC236}">
                    <a16:creationId xmlns:a16="http://schemas.microsoft.com/office/drawing/2014/main" id="{BF4787D1-9C16-48CF-BA10-5403B52A1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3" name="Rectangle 39">
                <a:extLst>
                  <a:ext uri="{FF2B5EF4-FFF2-40B4-BE49-F238E27FC236}">
                    <a16:creationId xmlns:a16="http://schemas.microsoft.com/office/drawing/2014/main" id="{1901374E-D5B7-4612-904B-7E2ECD838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4" name="Rectangle 40">
                <a:extLst>
                  <a:ext uri="{FF2B5EF4-FFF2-40B4-BE49-F238E27FC236}">
                    <a16:creationId xmlns:a16="http://schemas.microsoft.com/office/drawing/2014/main" id="{D0226DED-F60A-4B1C-B7F5-AB142592D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5" name="Rectangle 41">
                <a:extLst>
                  <a:ext uri="{FF2B5EF4-FFF2-40B4-BE49-F238E27FC236}">
                    <a16:creationId xmlns:a16="http://schemas.microsoft.com/office/drawing/2014/main" id="{A29AC785-DD38-4D4E-A81C-588581EC5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6" name="Rectangle 42">
                <a:extLst>
                  <a:ext uri="{FF2B5EF4-FFF2-40B4-BE49-F238E27FC236}">
                    <a16:creationId xmlns:a16="http://schemas.microsoft.com/office/drawing/2014/main" id="{3A17F3FA-1C4B-4784-85CC-6EC25FDA5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7" name="Rectangle 43">
                <a:extLst>
                  <a:ext uri="{FF2B5EF4-FFF2-40B4-BE49-F238E27FC236}">
                    <a16:creationId xmlns:a16="http://schemas.microsoft.com/office/drawing/2014/main" id="{F43A38D2-D67A-49BF-841F-0A1B36835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8" name="Rectangle 44">
                <a:extLst>
                  <a:ext uri="{FF2B5EF4-FFF2-40B4-BE49-F238E27FC236}">
                    <a16:creationId xmlns:a16="http://schemas.microsoft.com/office/drawing/2014/main" id="{A1295555-C1C8-42CD-871E-9CF5DD671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9" name="Rectangle 45">
                <a:extLst>
                  <a:ext uri="{FF2B5EF4-FFF2-40B4-BE49-F238E27FC236}">
                    <a16:creationId xmlns:a16="http://schemas.microsoft.com/office/drawing/2014/main" id="{68E6C1B8-18F3-4D4C-B63C-2575FB70E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0" name="Rectangle 46">
                <a:extLst>
                  <a:ext uri="{FF2B5EF4-FFF2-40B4-BE49-F238E27FC236}">
                    <a16:creationId xmlns:a16="http://schemas.microsoft.com/office/drawing/2014/main" id="{CAA4D1FA-0CBF-498F-AF52-E7FF9E99D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" name="Rectangle 47">
                <a:extLst>
                  <a:ext uri="{FF2B5EF4-FFF2-40B4-BE49-F238E27FC236}">
                    <a16:creationId xmlns:a16="http://schemas.microsoft.com/office/drawing/2014/main" id="{6DFC79D8-00A4-4F84-B119-F5E1BDBE8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" name="Rectangle 48">
                <a:extLst>
                  <a:ext uri="{FF2B5EF4-FFF2-40B4-BE49-F238E27FC236}">
                    <a16:creationId xmlns:a16="http://schemas.microsoft.com/office/drawing/2014/main" id="{73021AA2-ED54-4467-9B78-D8D62F804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3" name="Rectangle 49">
                <a:extLst>
                  <a:ext uri="{FF2B5EF4-FFF2-40B4-BE49-F238E27FC236}">
                    <a16:creationId xmlns:a16="http://schemas.microsoft.com/office/drawing/2014/main" id="{5C20ACA9-BD17-4E1F-A9C5-C4AA627EC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4" name="Rectangle 50">
                <a:extLst>
                  <a:ext uri="{FF2B5EF4-FFF2-40B4-BE49-F238E27FC236}">
                    <a16:creationId xmlns:a16="http://schemas.microsoft.com/office/drawing/2014/main" id="{46F58803-DCE3-43F8-A46B-4DBD07F85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5" name="Rectangle 51">
                <a:extLst>
                  <a:ext uri="{FF2B5EF4-FFF2-40B4-BE49-F238E27FC236}">
                    <a16:creationId xmlns:a16="http://schemas.microsoft.com/office/drawing/2014/main" id="{875E56DC-D71D-47FB-843E-18705E94C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" name="Rectangle 52">
                <a:extLst>
                  <a:ext uri="{FF2B5EF4-FFF2-40B4-BE49-F238E27FC236}">
                    <a16:creationId xmlns:a16="http://schemas.microsoft.com/office/drawing/2014/main" id="{4E317FE8-5267-4B2B-AC1B-1BC0AE6F3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7" name="Rectangle 53">
                <a:extLst>
                  <a:ext uri="{FF2B5EF4-FFF2-40B4-BE49-F238E27FC236}">
                    <a16:creationId xmlns:a16="http://schemas.microsoft.com/office/drawing/2014/main" id="{DFDF5EA2-3D9B-4DDE-9E1E-8FC466ABD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8" name="Rectangle 54">
                <a:extLst>
                  <a:ext uri="{FF2B5EF4-FFF2-40B4-BE49-F238E27FC236}">
                    <a16:creationId xmlns:a16="http://schemas.microsoft.com/office/drawing/2014/main" id="{7D69C895-D597-4E1A-8C87-3DBC790AE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9" name="Rectangle 55">
                <a:extLst>
                  <a:ext uri="{FF2B5EF4-FFF2-40B4-BE49-F238E27FC236}">
                    <a16:creationId xmlns:a16="http://schemas.microsoft.com/office/drawing/2014/main" id="{7E4F69FC-4A51-4A4E-AD31-9FE4FC40F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0" name="Rectangle 56">
                <a:extLst>
                  <a:ext uri="{FF2B5EF4-FFF2-40B4-BE49-F238E27FC236}">
                    <a16:creationId xmlns:a16="http://schemas.microsoft.com/office/drawing/2014/main" id="{7726A1D1-4795-4601-8278-3DC2594E1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" name="Rectangle 57">
                <a:extLst>
                  <a:ext uri="{FF2B5EF4-FFF2-40B4-BE49-F238E27FC236}">
                    <a16:creationId xmlns:a16="http://schemas.microsoft.com/office/drawing/2014/main" id="{649F347C-4D33-4AC0-B937-159A78857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" name="Rectangle 58">
                <a:extLst>
                  <a:ext uri="{FF2B5EF4-FFF2-40B4-BE49-F238E27FC236}">
                    <a16:creationId xmlns:a16="http://schemas.microsoft.com/office/drawing/2014/main" id="{89742034-0246-4645-AAB7-716863BA2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3" name="Rectangle 59">
                <a:extLst>
                  <a:ext uri="{FF2B5EF4-FFF2-40B4-BE49-F238E27FC236}">
                    <a16:creationId xmlns:a16="http://schemas.microsoft.com/office/drawing/2014/main" id="{E66EDE8B-9090-47B8-94EA-7678B581A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4" name="Rectangle 60">
                <a:extLst>
                  <a:ext uri="{FF2B5EF4-FFF2-40B4-BE49-F238E27FC236}">
                    <a16:creationId xmlns:a16="http://schemas.microsoft.com/office/drawing/2014/main" id="{FD10F9FC-B54B-4FD6-8F49-AF5D5CD5C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5" name="Rectangle 61">
                <a:extLst>
                  <a:ext uri="{FF2B5EF4-FFF2-40B4-BE49-F238E27FC236}">
                    <a16:creationId xmlns:a16="http://schemas.microsoft.com/office/drawing/2014/main" id="{FC1E77C4-CD1F-4285-8223-DB6D2674B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6" name="Rectangle 62">
                <a:extLst>
                  <a:ext uri="{FF2B5EF4-FFF2-40B4-BE49-F238E27FC236}">
                    <a16:creationId xmlns:a16="http://schemas.microsoft.com/office/drawing/2014/main" id="{70449571-36C0-4577-85F6-782D0CAA9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7" name="Rectangle 63">
                <a:extLst>
                  <a:ext uri="{FF2B5EF4-FFF2-40B4-BE49-F238E27FC236}">
                    <a16:creationId xmlns:a16="http://schemas.microsoft.com/office/drawing/2014/main" id="{B4C80A98-545B-4071-B744-75E734B17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6" name="Rectangle 64">
              <a:extLst>
                <a:ext uri="{FF2B5EF4-FFF2-40B4-BE49-F238E27FC236}">
                  <a16:creationId xmlns:a16="http://schemas.microsoft.com/office/drawing/2014/main" id="{3FBBF3DD-1B35-4BAF-BC17-9D172F436B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Rectangle 65">
              <a:extLst>
                <a:ext uri="{FF2B5EF4-FFF2-40B4-BE49-F238E27FC236}">
                  <a16:creationId xmlns:a16="http://schemas.microsoft.com/office/drawing/2014/main" id="{A3FC0D89-B77E-4DF9-A516-838ECBD66B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68" name="Rectangle 66">
            <a:extLst>
              <a:ext uri="{FF2B5EF4-FFF2-40B4-BE49-F238E27FC236}">
                <a16:creationId xmlns:a16="http://schemas.microsoft.com/office/drawing/2014/main" id="{5E9A5792-B683-4648-8605-B9DE84002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C89B5D86-A14D-47E3-AA75-F91A329C7FC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CF1C7F03-094A-4AF5-A54E-57000A84A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AC5B4AF1-75F5-47B3-8239-3E8F236A3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28A136-7C14-417A-951C-809C6AECE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79483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89CA255A-B4DA-4629-94E3-E60E56F09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266B65BE-20F3-4925-9E54-43452E064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E5DD0178-FCEC-4215-B587-FB4F67AEF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19C89-D88C-4231-91CF-38BD2F11B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70403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0888D667-92E2-4DC6-8E80-2EC5865E8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7F1627AD-CA26-457A-B4DC-A0ADB8AB6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75F1F6F-E9CD-4B7C-87AA-52C117EF7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00246-17E3-4E8F-9A49-ED76BCB2D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03431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6567D9DB-AB05-4982-A4A4-A4BD12652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0E26CB8B-8126-4CE6-B47B-1EE93306D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ACDD9DFE-B6B9-4D89-8C71-694270C0E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3E2CB-24D4-4B68-87ED-0320BEE04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88490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16B27CEB-BA1E-4BE8-982D-C0DA53D80C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6A47D96B-FF60-4D1F-BBA9-362C02F4D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4A383394-BD70-4747-9E66-D27A364F6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6AB63-989A-404C-9EAC-B2C679A0B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72898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F02CB90C-B43F-422E-A054-3BECCC148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2EE9CAA6-917D-4048-9099-1EFF3C20B6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C63BA3D-2681-4FF1-9909-F6E0276A0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2F8DE-2E31-4A24-A60E-14F52F0EB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50070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DDB869F3-EDEC-4283-9C66-5FB0B73D1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9254798F-FC58-4095-98B7-27339E10A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FE917883-74FB-4B74-A918-8445DEEE0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2D894-7E7B-4A9A-8CA2-218A75A97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54684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46F32091-66CF-48C3-9C2E-3D4DEA244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8">
            <a:extLst>
              <a:ext uri="{FF2B5EF4-FFF2-40B4-BE49-F238E27FC236}">
                <a16:creationId xmlns:a16="http://schemas.microsoft.com/office/drawing/2014/main" id="{420DBBDD-484F-434B-84E7-9024788941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9">
            <a:extLst>
              <a:ext uri="{FF2B5EF4-FFF2-40B4-BE49-F238E27FC236}">
                <a16:creationId xmlns:a16="http://schemas.microsoft.com/office/drawing/2014/main" id="{B91FE278-CB32-47AA-8053-8342F44D7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0C346-E23E-429C-B4EA-90E92791F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46699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7">
            <a:extLst>
              <a:ext uri="{FF2B5EF4-FFF2-40B4-BE49-F238E27FC236}">
                <a16:creationId xmlns:a16="http://schemas.microsoft.com/office/drawing/2014/main" id="{DFE7D86D-251B-4248-A378-1A837E399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5362413C-31BB-46C8-B169-A7E53F99B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06290B7-ABCC-4A1E-B75A-56AEC3F58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07EB1-AA27-4788-A79C-A59DF5FCB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88689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>
            <a:extLst>
              <a:ext uri="{FF2B5EF4-FFF2-40B4-BE49-F238E27FC236}">
                <a16:creationId xmlns:a16="http://schemas.microsoft.com/office/drawing/2014/main" id="{62BD92A6-9BD1-4403-A641-AD2B4A424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7205F836-1566-4EDE-8717-F11B2B5EF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44F0DD21-F55A-4C43-9952-4656BFE68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01131-19F9-4F7C-97A7-CA05D3289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04984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19B79740-76EE-4421-8352-7F88B2D70A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5DED2067-7C8E-4FD9-9DDF-C30F2F675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A2ADD24C-D786-4264-AED9-026B68789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CE676-9137-4E91-98C9-17FEEE58C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25243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9478870D-71AD-4C85-8CB6-22E6BEC632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4C284599-6F5C-40B2-A087-617A8A658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BB316DB6-1100-4239-8899-7514FB3D0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B83BE-74FC-45A3-BB06-95B12D214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29110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495420E-0A67-445F-A598-D4373A4832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E715B1E6-055B-432F-89B7-98CF81947BA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68826B07-C757-416C-846B-2ACC3967614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Rectangle 5">
              <a:extLst>
                <a:ext uri="{FF2B5EF4-FFF2-40B4-BE49-F238E27FC236}">
                  <a16:creationId xmlns:a16="http://schemas.microsoft.com/office/drawing/2014/main" id="{2DE8B110-C4DE-4581-8F81-CDE49004CA5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Rectangle 6">
              <a:extLst>
                <a:ext uri="{FF2B5EF4-FFF2-40B4-BE49-F238E27FC236}">
                  <a16:creationId xmlns:a16="http://schemas.microsoft.com/office/drawing/2014/main" id="{BD5588FC-1FBD-4846-BF23-916040DED23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Rectangle 7">
              <a:extLst>
                <a:ext uri="{FF2B5EF4-FFF2-40B4-BE49-F238E27FC236}">
                  <a16:creationId xmlns:a16="http://schemas.microsoft.com/office/drawing/2014/main" id="{77C00BED-DE71-4E51-83A6-8D65EDAC34B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Rectangle 8">
              <a:extLst>
                <a:ext uri="{FF2B5EF4-FFF2-40B4-BE49-F238E27FC236}">
                  <a16:creationId xmlns:a16="http://schemas.microsoft.com/office/drawing/2014/main" id="{92102D4B-F026-489E-90F7-0295D3C5679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Rectangle 9">
              <a:extLst>
                <a:ext uri="{FF2B5EF4-FFF2-40B4-BE49-F238E27FC236}">
                  <a16:creationId xmlns:a16="http://schemas.microsoft.com/office/drawing/2014/main" id="{9F9A9DDB-8850-4018-AB01-72A95BF3CD4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Rectangle 10">
              <a:extLst>
                <a:ext uri="{FF2B5EF4-FFF2-40B4-BE49-F238E27FC236}">
                  <a16:creationId xmlns:a16="http://schemas.microsoft.com/office/drawing/2014/main" id="{2836A674-BC07-408D-A25A-C21A5EF2739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Rectangle 11">
              <a:extLst>
                <a:ext uri="{FF2B5EF4-FFF2-40B4-BE49-F238E27FC236}">
                  <a16:creationId xmlns:a16="http://schemas.microsoft.com/office/drawing/2014/main" id="{AE0938CB-B883-4189-9D77-4D3CB7A3F7F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147F8D29-46AA-420D-8BA2-F9EF094515D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B91732BA-8044-411A-8851-78CED3B0F9C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Rectangle 14">
              <a:extLst>
                <a:ext uri="{FF2B5EF4-FFF2-40B4-BE49-F238E27FC236}">
                  <a16:creationId xmlns:a16="http://schemas.microsoft.com/office/drawing/2014/main" id="{53C3869E-2FFD-48C8-8B65-B4C3ED31DEA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Rectangle 15">
              <a:extLst>
                <a:ext uri="{FF2B5EF4-FFF2-40B4-BE49-F238E27FC236}">
                  <a16:creationId xmlns:a16="http://schemas.microsoft.com/office/drawing/2014/main" id="{5278AA27-6E72-4409-942C-3B39977C41B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Rectangle 16">
              <a:extLst>
                <a:ext uri="{FF2B5EF4-FFF2-40B4-BE49-F238E27FC236}">
                  <a16:creationId xmlns:a16="http://schemas.microsoft.com/office/drawing/2014/main" id="{EEAF4D25-4DFB-46C6-9DE2-E4B1B0911F0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Rectangle 17">
              <a:extLst>
                <a:ext uri="{FF2B5EF4-FFF2-40B4-BE49-F238E27FC236}">
                  <a16:creationId xmlns:a16="http://schemas.microsoft.com/office/drawing/2014/main" id="{5E97679F-0689-46C1-A82F-60C708D7874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Rectangle 18">
              <a:extLst>
                <a:ext uri="{FF2B5EF4-FFF2-40B4-BE49-F238E27FC236}">
                  <a16:creationId xmlns:a16="http://schemas.microsoft.com/office/drawing/2014/main" id="{51E867D2-6217-4199-84CA-EE49C084AC4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Rectangle 19">
              <a:extLst>
                <a:ext uri="{FF2B5EF4-FFF2-40B4-BE49-F238E27FC236}">
                  <a16:creationId xmlns:a16="http://schemas.microsoft.com/office/drawing/2014/main" id="{EF206DA5-8864-4387-B090-D13066D8480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Rectangle 20">
              <a:extLst>
                <a:ext uri="{FF2B5EF4-FFF2-40B4-BE49-F238E27FC236}">
                  <a16:creationId xmlns:a16="http://schemas.microsoft.com/office/drawing/2014/main" id="{3093499D-9A00-4305-9DF9-17DB46022EA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Rectangle 21">
              <a:extLst>
                <a:ext uri="{FF2B5EF4-FFF2-40B4-BE49-F238E27FC236}">
                  <a16:creationId xmlns:a16="http://schemas.microsoft.com/office/drawing/2014/main" id="{EF8E07F7-1783-48AB-BAA4-754AF07C400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Rectangle 22">
              <a:extLst>
                <a:ext uri="{FF2B5EF4-FFF2-40B4-BE49-F238E27FC236}">
                  <a16:creationId xmlns:a16="http://schemas.microsoft.com/office/drawing/2014/main" id="{9F3E5BAB-11E5-445F-A8D9-9C2B21D88BC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Rectangle 23">
              <a:extLst>
                <a:ext uri="{FF2B5EF4-FFF2-40B4-BE49-F238E27FC236}">
                  <a16:creationId xmlns:a16="http://schemas.microsoft.com/office/drawing/2014/main" id="{AE13A280-9F02-49EF-BBA9-45D546CD347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Rectangle 24">
              <a:extLst>
                <a:ext uri="{FF2B5EF4-FFF2-40B4-BE49-F238E27FC236}">
                  <a16:creationId xmlns:a16="http://schemas.microsoft.com/office/drawing/2014/main" id="{E2C5D822-8922-4A20-9F18-D09AE73F2A0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Rectangle 25">
              <a:extLst>
                <a:ext uri="{FF2B5EF4-FFF2-40B4-BE49-F238E27FC236}">
                  <a16:creationId xmlns:a16="http://schemas.microsoft.com/office/drawing/2014/main" id="{E08DEF00-C6D7-4164-8886-CF2E0087ECE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Rectangle 26">
              <a:extLst>
                <a:ext uri="{FF2B5EF4-FFF2-40B4-BE49-F238E27FC236}">
                  <a16:creationId xmlns:a16="http://schemas.microsoft.com/office/drawing/2014/main" id="{7FE35712-0847-4A11-917A-7A7FCBDC363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Rectangle 27">
              <a:extLst>
                <a:ext uri="{FF2B5EF4-FFF2-40B4-BE49-F238E27FC236}">
                  <a16:creationId xmlns:a16="http://schemas.microsoft.com/office/drawing/2014/main" id="{B1C72C2A-65C6-4AE8-9DBC-2F6D2C811DA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Rectangle 28">
              <a:extLst>
                <a:ext uri="{FF2B5EF4-FFF2-40B4-BE49-F238E27FC236}">
                  <a16:creationId xmlns:a16="http://schemas.microsoft.com/office/drawing/2014/main" id="{9879B940-D85F-4CBA-9407-548A619CBA1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Rectangle 29">
              <a:extLst>
                <a:ext uri="{FF2B5EF4-FFF2-40B4-BE49-F238E27FC236}">
                  <a16:creationId xmlns:a16="http://schemas.microsoft.com/office/drawing/2014/main" id="{B016E172-7277-4090-B320-9B14CDA1E66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Rectangle 30">
              <a:extLst>
                <a:ext uri="{FF2B5EF4-FFF2-40B4-BE49-F238E27FC236}">
                  <a16:creationId xmlns:a16="http://schemas.microsoft.com/office/drawing/2014/main" id="{4D8B160D-DE1E-47D5-8C91-A97D3B4D08C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Rectangle 31">
              <a:extLst>
                <a:ext uri="{FF2B5EF4-FFF2-40B4-BE49-F238E27FC236}">
                  <a16:creationId xmlns:a16="http://schemas.microsoft.com/office/drawing/2014/main" id="{F7B8BB16-D28E-4C63-9A64-0EB7AA97792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Rectangle 32">
              <a:extLst>
                <a:ext uri="{FF2B5EF4-FFF2-40B4-BE49-F238E27FC236}">
                  <a16:creationId xmlns:a16="http://schemas.microsoft.com/office/drawing/2014/main" id="{C5C2088D-A42F-492E-9862-DC68B57E58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Rectangle 33">
              <a:extLst>
                <a:ext uri="{FF2B5EF4-FFF2-40B4-BE49-F238E27FC236}">
                  <a16:creationId xmlns:a16="http://schemas.microsoft.com/office/drawing/2014/main" id="{32A7D7BC-4196-4FA6-AFAA-62AD00C1D8A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Rectangle 34">
              <a:extLst>
                <a:ext uri="{FF2B5EF4-FFF2-40B4-BE49-F238E27FC236}">
                  <a16:creationId xmlns:a16="http://schemas.microsoft.com/office/drawing/2014/main" id="{C723C4A7-F1E1-49B4-9C7B-0AB2FB7916A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4" name="Rectangle 35">
              <a:extLst>
                <a:ext uri="{FF2B5EF4-FFF2-40B4-BE49-F238E27FC236}">
                  <a16:creationId xmlns:a16="http://schemas.microsoft.com/office/drawing/2014/main" id="{0711E3B5-82A3-44F7-88C5-DB082B30552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5" name="Rectangle 36">
              <a:extLst>
                <a:ext uri="{FF2B5EF4-FFF2-40B4-BE49-F238E27FC236}">
                  <a16:creationId xmlns:a16="http://schemas.microsoft.com/office/drawing/2014/main" id="{C741A3CF-1C78-40DF-98B8-5129E897888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6" name="Rectangle 37">
              <a:extLst>
                <a:ext uri="{FF2B5EF4-FFF2-40B4-BE49-F238E27FC236}">
                  <a16:creationId xmlns:a16="http://schemas.microsoft.com/office/drawing/2014/main" id="{D2741432-83CC-4573-81A2-9EEA95ACF21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7" name="Rectangle 38">
              <a:extLst>
                <a:ext uri="{FF2B5EF4-FFF2-40B4-BE49-F238E27FC236}">
                  <a16:creationId xmlns:a16="http://schemas.microsoft.com/office/drawing/2014/main" id="{F81719E0-39B0-490D-B3B2-8C4D56F8B57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8" name="Rectangle 39">
              <a:extLst>
                <a:ext uri="{FF2B5EF4-FFF2-40B4-BE49-F238E27FC236}">
                  <a16:creationId xmlns:a16="http://schemas.microsoft.com/office/drawing/2014/main" id="{6153266C-D6C7-40DF-9E8D-F9A239192A5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9" name="Rectangle 40">
              <a:extLst>
                <a:ext uri="{FF2B5EF4-FFF2-40B4-BE49-F238E27FC236}">
                  <a16:creationId xmlns:a16="http://schemas.microsoft.com/office/drawing/2014/main" id="{0D9C2438-D247-4B19-8949-DCF381AF3F0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0" name="Rectangle 41">
              <a:extLst>
                <a:ext uri="{FF2B5EF4-FFF2-40B4-BE49-F238E27FC236}">
                  <a16:creationId xmlns:a16="http://schemas.microsoft.com/office/drawing/2014/main" id="{1856C391-1652-42C0-A85B-760C4AE5186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1" name="Rectangle 42">
              <a:extLst>
                <a:ext uri="{FF2B5EF4-FFF2-40B4-BE49-F238E27FC236}">
                  <a16:creationId xmlns:a16="http://schemas.microsoft.com/office/drawing/2014/main" id="{312895FF-6FA8-4320-8F6B-5C42D4BFE62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2" name="Rectangle 43">
              <a:extLst>
                <a:ext uri="{FF2B5EF4-FFF2-40B4-BE49-F238E27FC236}">
                  <a16:creationId xmlns:a16="http://schemas.microsoft.com/office/drawing/2014/main" id="{1DDC58B0-A7F3-431D-A064-9F06FF33BC2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3" name="Rectangle 44">
              <a:extLst>
                <a:ext uri="{FF2B5EF4-FFF2-40B4-BE49-F238E27FC236}">
                  <a16:creationId xmlns:a16="http://schemas.microsoft.com/office/drawing/2014/main" id="{8997C29F-DD64-4544-8F2E-591B57933FA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4" name="Rectangle 45">
              <a:extLst>
                <a:ext uri="{FF2B5EF4-FFF2-40B4-BE49-F238E27FC236}">
                  <a16:creationId xmlns:a16="http://schemas.microsoft.com/office/drawing/2014/main" id="{CF322E88-C5CD-40CC-86F7-2DE6DC83EC7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5" name="Rectangle 46">
              <a:extLst>
                <a:ext uri="{FF2B5EF4-FFF2-40B4-BE49-F238E27FC236}">
                  <a16:creationId xmlns:a16="http://schemas.microsoft.com/office/drawing/2014/main" id="{10C8F724-7DF9-434C-A508-B0E28DDF061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6" name="Rectangle 47">
              <a:extLst>
                <a:ext uri="{FF2B5EF4-FFF2-40B4-BE49-F238E27FC236}">
                  <a16:creationId xmlns:a16="http://schemas.microsoft.com/office/drawing/2014/main" id="{6B5F4115-7FF1-4F88-ABEA-D5CFAEBBD52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7" name="Rectangle 48">
              <a:extLst>
                <a:ext uri="{FF2B5EF4-FFF2-40B4-BE49-F238E27FC236}">
                  <a16:creationId xmlns:a16="http://schemas.microsoft.com/office/drawing/2014/main" id="{B85D59DC-66A1-44DC-AD00-14CB349D3AC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8" name="Rectangle 49">
              <a:extLst>
                <a:ext uri="{FF2B5EF4-FFF2-40B4-BE49-F238E27FC236}">
                  <a16:creationId xmlns:a16="http://schemas.microsoft.com/office/drawing/2014/main" id="{508474BC-5DF9-424D-85D3-C66683C32FC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9" name="Rectangle 50">
              <a:extLst>
                <a:ext uri="{FF2B5EF4-FFF2-40B4-BE49-F238E27FC236}">
                  <a16:creationId xmlns:a16="http://schemas.microsoft.com/office/drawing/2014/main" id="{C0A2CAB7-25E1-4BE3-83EF-99E20C46E1F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0" name="Rectangle 51">
              <a:extLst>
                <a:ext uri="{FF2B5EF4-FFF2-40B4-BE49-F238E27FC236}">
                  <a16:creationId xmlns:a16="http://schemas.microsoft.com/office/drawing/2014/main" id="{01036219-C377-43D6-AF28-8A6732CE471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1" name="Rectangle 52">
              <a:extLst>
                <a:ext uri="{FF2B5EF4-FFF2-40B4-BE49-F238E27FC236}">
                  <a16:creationId xmlns:a16="http://schemas.microsoft.com/office/drawing/2014/main" id="{E9293650-FB60-4A2E-853A-01B240B731B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2" name="Rectangle 53">
              <a:extLst>
                <a:ext uri="{FF2B5EF4-FFF2-40B4-BE49-F238E27FC236}">
                  <a16:creationId xmlns:a16="http://schemas.microsoft.com/office/drawing/2014/main" id="{7B655F6A-9A14-454D-A900-4FB1215268C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3" name="Rectangle 54">
              <a:extLst>
                <a:ext uri="{FF2B5EF4-FFF2-40B4-BE49-F238E27FC236}">
                  <a16:creationId xmlns:a16="http://schemas.microsoft.com/office/drawing/2014/main" id="{423CBA7E-0CA3-4F98-90B5-4A8861FF536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4" name="Rectangle 55">
              <a:extLst>
                <a:ext uri="{FF2B5EF4-FFF2-40B4-BE49-F238E27FC236}">
                  <a16:creationId xmlns:a16="http://schemas.microsoft.com/office/drawing/2014/main" id="{E2CCB182-6EBA-45DC-B4BC-3C18ED0C6DD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5" name="Rectangle 56">
              <a:extLst>
                <a:ext uri="{FF2B5EF4-FFF2-40B4-BE49-F238E27FC236}">
                  <a16:creationId xmlns:a16="http://schemas.microsoft.com/office/drawing/2014/main" id="{9BEC4800-1361-4497-A198-DE4ED554779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6" name="Rectangle 57">
              <a:extLst>
                <a:ext uri="{FF2B5EF4-FFF2-40B4-BE49-F238E27FC236}">
                  <a16:creationId xmlns:a16="http://schemas.microsoft.com/office/drawing/2014/main" id="{CCB2F1F4-E9E8-4BEB-9BEF-5AF5495D34E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7" name="Rectangle 58">
              <a:extLst>
                <a:ext uri="{FF2B5EF4-FFF2-40B4-BE49-F238E27FC236}">
                  <a16:creationId xmlns:a16="http://schemas.microsoft.com/office/drawing/2014/main" id="{9B433660-B966-495C-8852-90C6D515B5D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8" name="Rectangle 59">
              <a:extLst>
                <a:ext uri="{FF2B5EF4-FFF2-40B4-BE49-F238E27FC236}">
                  <a16:creationId xmlns:a16="http://schemas.microsoft.com/office/drawing/2014/main" id="{53131E0C-1234-4E59-A5DF-B98580769EE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9" name="Rectangle 60">
              <a:extLst>
                <a:ext uri="{FF2B5EF4-FFF2-40B4-BE49-F238E27FC236}">
                  <a16:creationId xmlns:a16="http://schemas.microsoft.com/office/drawing/2014/main" id="{508D9693-3370-4613-832C-173824F0DDF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90" name="Rectangle 61">
              <a:extLst>
                <a:ext uri="{FF2B5EF4-FFF2-40B4-BE49-F238E27FC236}">
                  <a16:creationId xmlns:a16="http://schemas.microsoft.com/office/drawing/2014/main" id="{F7992195-3D0E-4E23-AA35-6CF8CC6A4EE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91" name="Rectangle 62">
              <a:extLst>
                <a:ext uri="{FF2B5EF4-FFF2-40B4-BE49-F238E27FC236}">
                  <a16:creationId xmlns:a16="http://schemas.microsoft.com/office/drawing/2014/main" id="{62C3F34A-AC72-48FD-8E67-75866CD248C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92" name="Rectangle 63">
              <a:extLst>
                <a:ext uri="{FF2B5EF4-FFF2-40B4-BE49-F238E27FC236}">
                  <a16:creationId xmlns:a16="http://schemas.microsoft.com/office/drawing/2014/main" id="{D3E6D05B-FEEC-46C5-AF7C-62A96F1212D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93" name="Rectangle 64">
              <a:extLst>
                <a:ext uri="{FF2B5EF4-FFF2-40B4-BE49-F238E27FC236}">
                  <a16:creationId xmlns:a16="http://schemas.microsoft.com/office/drawing/2014/main" id="{3B8BFF7E-408C-4659-B6FE-41565970D8BA}"/>
                </a:ext>
              </a:extLst>
            </p:cNvPr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1027" name="Rectangle 65">
            <a:extLst>
              <a:ext uri="{FF2B5EF4-FFF2-40B4-BE49-F238E27FC236}">
                <a16:creationId xmlns:a16="http://schemas.microsoft.com/office/drawing/2014/main" id="{757B4864-5359-481F-A166-4BA2091E7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6">
            <a:extLst>
              <a:ext uri="{FF2B5EF4-FFF2-40B4-BE49-F238E27FC236}">
                <a16:creationId xmlns:a16="http://schemas.microsoft.com/office/drawing/2014/main" id="{0BC5B6A4-B360-4956-B7D3-C81EDAF39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63" name="Rectangle 67">
            <a:extLst>
              <a:ext uri="{FF2B5EF4-FFF2-40B4-BE49-F238E27FC236}">
                <a16:creationId xmlns:a16="http://schemas.microsoft.com/office/drawing/2014/main" id="{141287A3-F6B2-41AD-952A-858E4FBE9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64" name="Rectangle 68">
            <a:extLst>
              <a:ext uri="{FF2B5EF4-FFF2-40B4-BE49-F238E27FC236}">
                <a16:creationId xmlns:a16="http://schemas.microsoft.com/office/drawing/2014/main" id="{21497A56-83C3-4C32-A407-510B466BD8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65" name="Rectangle 69">
            <a:extLst>
              <a:ext uri="{FF2B5EF4-FFF2-40B4-BE49-F238E27FC236}">
                <a16:creationId xmlns:a16="http://schemas.microsoft.com/office/drawing/2014/main" id="{9FFD961F-1533-4C12-9612-111E3F314A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3E67419-5244-417F-B71C-87AD5422CD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olympus-lifescience.com/en/microscope-resource/primer/java/speedoflight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https://www.olympus-lifescience.com/en/microscope-resource/primer/java/refraction/refractionangl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icro.magnet.fsu.edu/primer/java/refraction/criticalangl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ympus-lifescience.com/en/microscope-resource/primer/java/diffracti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72213316@N00/8867225877/" TargetMode="External"/><Relationship Id="rId3" Type="http://schemas.openxmlformats.org/officeDocument/2006/relationships/hyperlink" Target="http://www.photos-public-domain.com/2012/05/19/sky-blue-brick-wall-texture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Background-21912.jpg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49D181D-A5E2-433B-9A85-445858BB33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9463" y="1766888"/>
            <a:ext cx="7678737" cy="762000"/>
          </a:xfrm>
        </p:spPr>
        <p:txBody>
          <a:bodyPr/>
          <a:lstStyle/>
          <a:p>
            <a:pPr eaLnBrk="1" hangingPunct="1"/>
            <a:r>
              <a:rPr lang="en-US" altLang="en-US"/>
              <a:t>Light Waves</a:t>
            </a:r>
          </a:p>
        </p:txBody>
      </p:sp>
      <p:pic>
        <p:nvPicPr>
          <p:cNvPr id="5123" name="Picture 54">
            <a:extLst>
              <a:ext uri="{FF2B5EF4-FFF2-40B4-BE49-F238E27FC236}">
                <a16:creationId xmlns:a16="http://schemas.microsoft.com/office/drawing/2014/main" id="{81F88476-5C46-4022-8BC1-22ADC6F34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2771775"/>
            <a:ext cx="5094287" cy="382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8CB09B8-93F1-49DC-923C-B023410E6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54353"/>
            <a:ext cx="8162925" cy="156966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How do waves act when they hit a boundary between two different materials?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6DAD5E9F-7838-4B7C-80F8-CDCB872E3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47132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When a light wave impacts a boundary, some of the light will be reflected, some will be absorbed, and some will pass right through.</a:t>
            </a:r>
          </a:p>
          <a:p>
            <a:pPr lvl="1" eaLnBrk="1" hangingPunct="1"/>
            <a:r>
              <a:rPr lang="en-US" altLang="en-US" sz="2000" dirty="0"/>
              <a:t>The wave that passes through is called a transmitted wave.</a:t>
            </a:r>
          </a:p>
          <a:p>
            <a:pPr lvl="1" eaLnBrk="1" hangingPunct="1"/>
            <a:r>
              <a:rPr lang="en-US" altLang="en-US" sz="2000" dirty="0"/>
              <a:t>A wave that is transmitted through a boundary will have less energy than the incident ray.</a:t>
            </a:r>
          </a:p>
          <a:p>
            <a:pPr eaLnBrk="1" hangingPunct="1"/>
            <a:r>
              <a:rPr lang="en-US" altLang="en-US" sz="2400" dirty="0"/>
              <a:t>Electromagnetic radiation will both </a:t>
            </a:r>
            <a:r>
              <a:rPr lang="en-US" altLang="en-US" sz="2400" u="sng" dirty="0">
                <a:solidFill>
                  <a:srgbClr val="FF0000"/>
                </a:solidFill>
              </a:rPr>
              <a:t>slow down </a:t>
            </a:r>
            <a:r>
              <a:rPr lang="en-US" altLang="en-US" sz="2400" dirty="0"/>
              <a:t>and have a </a:t>
            </a:r>
            <a:r>
              <a:rPr lang="en-US" altLang="en-US" sz="2400" u="sng" dirty="0">
                <a:solidFill>
                  <a:srgbClr val="FF0000"/>
                </a:solidFill>
              </a:rPr>
              <a:t>shorter wavelength </a:t>
            </a:r>
            <a:r>
              <a:rPr lang="en-US" altLang="en-US" sz="2400" dirty="0"/>
              <a:t>when going into a denser media.</a:t>
            </a:r>
          </a:p>
          <a:p>
            <a:pPr eaLnBrk="1" hangingPunct="1"/>
            <a:r>
              <a:rPr lang="en-US" altLang="en-US" sz="2400" dirty="0"/>
              <a:t>Sound, on the other hand, will increase in speed when transitioning into a denser media.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D05B82E2-D592-4FEE-A77F-75815F5C6D92}"/>
              </a:ext>
            </a:extLst>
          </p:cNvPr>
          <p:cNvGrpSpPr>
            <a:grpSpLocks/>
          </p:cNvGrpSpPr>
          <p:nvPr/>
        </p:nvGrpSpPr>
        <p:grpSpPr bwMode="auto">
          <a:xfrm>
            <a:off x="1647825" y="2630488"/>
            <a:ext cx="5614988" cy="3678237"/>
            <a:chOff x="1038" y="1657"/>
            <a:chExt cx="3537" cy="2317"/>
          </a:xfrm>
        </p:grpSpPr>
        <p:sp>
          <p:nvSpPr>
            <p:cNvPr id="14517" name="Rectangle 3">
              <a:extLst>
                <a:ext uri="{FF2B5EF4-FFF2-40B4-BE49-F238E27FC236}">
                  <a16:creationId xmlns:a16="http://schemas.microsoft.com/office/drawing/2014/main" id="{34B974B8-1D1A-44CC-95D3-A519023E4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" y="1659"/>
              <a:ext cx="1887" cy="23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"/>
            </a:p>
          </p:txBody>
        </p:sp>
        <p:sp>
          <p:nvSpPr>
            <p:cNvPr id="14518" name="Rectangle 4">
              <a:extLst>
                <a:ext uri="{FF2B5EF4-FFF2-40B4-BE49-F238E27FC236}">
                  <a16:creationId xmlns:a16="http://schemas.microsoft.com/office/drawing/2014/main" id="{AE561EA9-0BFC-4826-B4F5-5D5281874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1657"/>
              <a:ext cx="1653" cy="23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"/>
            </a:p>
          </p:txBody>
        </p:sp>
      </p:grpSp>
      <p:sp>
        <p:nvSpPr>
          <p:cNvPr id="14339" name="Line 5">
            <a:extLst>
              <a:ext uri="{FF2B5EF4-FFF2-40B4-BE49-F238E27FC236}">
                <a16:creationId xmlns:a16="http://schemas.microsoft.com/office/drawing/2014/main" id="{CF2A1B6E-FFE1-43BE-804D-2360E7905046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640263" y="2635250"/>
            <a:ext cx="0" cy="3662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5830" name="Group 182">
            <a:extLst>
              <a:ext uri="{FF2B5EF4-FFF2-40B4-BE49-F238E27FC236}">
                <a16:creationId xmlns:a16="http://schemas.microsoft.com/office/drawing/2014/main" id="{8BA5DC5E-0193-462E-A7A4-25E8C4D6B697}"/>
              </a:ext>
            </a:extLst>
          </p:cNvPr>
          <p:cNvGrpSpPr>
            <a:grpSpLocks/>
          </p:cNvGrpSpPr>
          <p:nvPr/>
        </p:nvGrpSpPr>
        <p:grpSpPr bwMode="auto">
          <a:xfrm>
            <a:off x="2160588" y="5708650"/>
            <a:ext cx="5067300" cy="561975"/>
            <a:chOff x="1361" y="3596"/>
            <a:chExt cx="3192" cy="354"/>
          </a:xfrm>
        </p:grpSpPr>
        <p:sp>
          <p:nvSpPr>
            <p:cNvPr id="14515" name="Text Box 7">
              <a:extLst>
                <a:ext uri="{FF2B5EF4-FFF2-40B4-BE49-F238E27FC236}">
                  <a16:creationId xmlns:a16="http://schemas.microsoft.com/office/drawing/2014/main" id="{68FE6BBD-4C04-4682-B4D8-292F2ACB4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1" y="3604"/>
              <a:ext cx="14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Higher speed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Longer wavelength</a:t>
              </a:r>
            </a:p>
          </p:txBody>
        </p:sp>
        <p:sp>
          <p:nvSpPr>
            <p:cNvPr id="14516" name="Text Box 8">
              <a:extLst>
                <a:ext uri="{FF2B5EF4-FFF2-40B4-BE49-F238E27FC236}">
                  <a16:creationId xmlns:a16="http://schemas.microsoft.com/office/drawing/2014/main" id="{B7A74215-1D5A-4E10-97AA-FA7F82E2B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" y="3596"/>
              <a:ext cx="14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Lower speed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Shorter wavelength</a:t>
              </a:r>
            </a:p>
          </p:txBody>
        </p:sp>
      </p:grpSp>
      <p:sp>
        <p:nvSpPr>
          <p:cNvPr id="14341" name="Rectangle 10">
            <a:extLst>
              <a:ext uri="{FF2B5EF4-FFF2-40B4-BE49-F238E27FC236}">
                <a16:creationId xmlns:a16="http://schemas.microsoft.com/office/drawing/2014/main" id="{1213FD03-CEEE-42CF-85DA-B002DC979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312738"/>
            <a:ext cx="8162925" cy="1311275"/>
          </a:xfrm>
        </p:spPr>
        <p:txBody>
          <a:bodyPr/>
          <a:lstStyle/>
          <a:p>
            <a:pPr eaLnBrk="1" hangingPunct="1"/>
            <a:r>
              <a:rPr lang="en-US" altLang="en-US" sz="4000"/>
              <a:t>Continuous Waves – Higher Speed to Lower Speed</a:t>
            </a:r>
          </a:p>
        </p:txBody>
      </p:sp>
      <p:sp>
        <p:nvSpPr>
          <p:cNvPr id="155659" name="Rectangle 11">
            <a:extLst>
              <a:ext uri="{FF2B5EF4-FFF2-40B4-BE49-F238E27FC236}">
                <a16:creationId xmlns:a16="http://schemas.microsoft.com/office/drawing/2014/main" id="{331A1571-7ED5-4744-8D20-3A6384E9A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677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Note the differences in wavelength and amplitude between of the wave in the two different mediums </a:t>
            </a:r>
          </a:p>
        </p:txBody>
      </p:sp>
      <p:sp>
        <p:nvSpPr>
          <p:cNvPr id="14343" name="Line 12">
            <a:extLst>
              <a:ext uri="{FF2B5EF4-FFF2-40B4-BE49-F238E27FC236}">
                <a16:creationId xmlns:a16="http://schemas.microsoft.com/office/drawing/2014/main" id="{D844DBBD-552E-4C31-A360-EB79BDB0C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9775" y="2641600"/>
            <a:ext cx="1588" cy="3644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13">
            <a:extLst>
              <a:ext uri="{FF2B5EF4-FFF2-40B4-BE49-F238E27FC236}">
                <a16:creationId xmlns:a16="http://schemas.microsoft.com/office/drawing/2014/main" id="{050E4122-9B2F-422E-A8A2-0FAF2B7EC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9775" y="4464050"/>
            <a:ext cx="525303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5662" name="Group 14">
            <a:extLst>
              <a:ext uri="{FF2B5EF4-FFF2-40B4-BE49-F238E27FC236}">
                <a16:creationId xmlns:a16="http://schemas.microsoft.com/office/drawing/2014/main" id="{8DC5E0CE-46A0-402C-BE8B-30D0A645C1A3}"/>
              </a:ext>
            </a:extLst>
          </p:cNvPr>
          <p:cNvGrpSpPr>
            <a:grpSpLocks/>
          </p:cNvGrpSpPr>
          <p:nvPr/>
        </p:nvGrpSpPr>
        <p:grpSpPr bwMode="auto">
          <a:xfrm>
            <a:off x="2009775" y="3249613"/>
            <a:ext cx="2625725" cy="2428875"/>
            <a:chOff x="1266" y="2047"/>
            <a:chExt cx="1654" cy="1530"/>
          </a:xfrm>
        </p:grpSpPr>
        <p:sp>
          <p:nvSpPr>
            <p:cNvPr id="14465" name="Freeform 15">
              <a:extLst>
                <a:ext uri="{FF2B5EF4-FFF2-40B4-BE49-F238E27FC236}">
                  <a16:creationId xmlns:a16="http://schemas.microsoft.com/office/drawing/2014/main" id="{285DBA01-3691-4E80-B1AA-D437F6DA6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2576"/>
              <a:ext cx="34" cy="236"/>
            </a:xfrm>
            <a:custGeom>
              <a:avLst/>
              <a:gdLst>
                <a:gd name="T0" fmla="*/ 0 w 33"/>
                <a:gd name="T1" fmla="*/ 271 h 228"/>
                <a:gd name="T2" fmla="*/ 23 w 33"/>
                <a:gd name="T3" fmla="*/ 132 h 228"/>
                <a:gd name="T4" fmla="*/ 31 w 33"/>
                <a:gd name="T5" fmla="*/ 66 h 228"/>
                <a:gd name="T6" fmla="*/ 38 w 33"/>
                <a:gd name="T7" fmla="*/ 0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28">
                  <a:moveTo>
                    <a:pt x="0" y="228"/>
                  </a:moveTo>
                  <a:lnTo>
                    <a:pt x="18" y="112"/>
                  </a:lnTo>
                  <a:lnTo>
                    <a:pt x="26" y="56"/>
                  </a:lnTo>
                  <a:lnTo>
                    <a:pt x="33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6" name="Freeform 16">
              <a:extLst>
                <a:ext uri="{FF2B5EF4-FFF2-40B4-BE49-F238E27FC236}">
                  <a16:creationId xmlns:a16="http://schemas.microsoft.com/office/drawing/2014/main" id="{9265F7AE-D611-4190-8E87-C06B828AD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2364"/>
              <a:ext cx="31" cy="212"/>
            </a:xfrm>
            <a:custGeom>
              <a:avLst/>
              <a:gdLst>
                <a:gd name="T0" fmla="*/ 0 w 30"/>
                <a:gd name="T1" fmla="*/ 242 h 205"/>
                <a:gd name="T2" fmla="*/ 20 w 30"/>
                <a:gd name="T3" fmla="*/ 115 h 205"/>
                <a:gd name="T4" fmla="*/ 28 w 30"/>
                <a:gd name="T5" fmla="*/ 58 h 205"/>
                <a:gd name="T6" fmla="*/ 35 w 30"/>
                <a:gd name="T7" fmla="*/ 0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05">
                  <a:moveTo>
                    <a:pt x="0" y="205"/>
                  </a:moveTo>
                  <a:lnTo>
                    <a:pt x="15" y="97"/>
                  </a:lnTo>
                  <a:lnTo>
                    <a:pt x="23" y="48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7" name="Freeform 17">
              <a:extLst>
                <a:ext uri="{FF2B5EF4-FFF2-40B4-BE49-F238E27FC236}">
                  <a16:creationId xmlns:a16="http://schemas.microsoft.com/office/drawing/2014/main" id="{815CEF2C-59DA-4910-AB93-D4265C4E6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2194"/>
              <a:ext cx="35" cy="170"/>
            </a:xfrm>
            <a:custGeom>
              <a:avLst/>
              <a:gdLst>
                <a:gd name="T0" fmla="*/ 0 w 34"/>
                <a:gd name="T1" fmla="*/ 196 h 164"/>
                <a:gd name="T2" fmla="*/ 8 w 34"/>
                <a:gd name="T3" fmla="*/ 143 h 164"/>
                <a:gd name="T4" fmla="*/ 15 w 34"/>
                <a:gd name="T5" fmla="*/ 89 h 164"/>
                <a:gd name="T6" fmla="*/ 31 w 34"/>
                <a:gd name="T7" fmla="*/ 43 h 164"/>
                <a:gd name="T8" fmla="*/ 39 w 3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64">
                  <a:moveTo>
                    <a:pt x="0" y="164"/>
                  </a:moveTo>
                  <a:lnTo>
                    <a:pt x="8" y="119"/>
                  </a:lnTo>
                  <a:lnTo>
                    <a:pt x="15" y="74"/>
                  </a:lnTo>
                  <a:lnTo>
                    <a:pt x="26" y="37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8" name="Freeform 18">
              <a:extLst>
                <a:ext uri="{FF2B5EF4-FFF2-40B4-BE49-F238E27FC236}">
                  <a16:creationId xmlns:a16="http://schemas.microsoft.com/office/drawing/2014/main" id="{ACFC0430-4B63-4177-A9DE-52771190D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2085"/>
              <a:ext cx="31" cy="109"/>
            </a:xfrm>
            <a:custGeom>
              <a:avLst/>
              <a:gdLst>
                <a:gd name="T0" fmla="*/ 0 w 30"/>
                <a:gd name="T1" fmla="*/ 126 h 105"/>
                <a:gd name="T2" fmla="*/ 7 w 30"/>
                <a:gd name="T3" fmla="*/ 86 h 105"/>
                <a:gd name="T4" fmla="*/ 20 w 30"/>
                <a:gd name="T5" fmla="*/ 55 h 105"/>
                <a:gd name="T6" fmla="*/ 27 w 30"/>
                <a:gd name="T7" fmla="*/ 24 h 105"/>
                <a:gd name="T8" fmla="*/ 35 w 30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05">
                  <a:moveTo>
                    <a:pt x="0" y="105"/>
                  </a:moveTo>
                  <a:lnTo>
                    <a:pt x="7" y="71"/>
                  </a:lnTo>
                  <a:lnTo>
                    <a:pt x="15" y="45"/>
                  </a:lnTo>
                  <a:lnTo>
                    <a:pt x="22" y="19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9" name="Freeform 19">
              <a:extLst>
                <a:ext uri="{FF2B5EF4-FFF2-40B4-BE49-F238E27FC236}">
                  <a16:creationId xmlns:a16="http://schemas.microsoft.com/office/drawing/2014/main" id="{A43851F3-53B7-4A6D-BF60-054DCF2B3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2047"/>
              <a:ext cx="34" cy="38"/>
            </a:xfrm>
            <a:custGeom>
              <a:avLst/>
              <a:gdLst>
                <a:gd name="T0" fmla="*/ 0 w 33"/>
                <a:gd name="T1" fmla="*/ 42 h 37"/>
                <a:gd name="T2" fmla="*/ 7 w 33"/>
                <a:gd name="T3" fmla="*/ 27 h 37"/>
                <a:gd name="T4" fmla="*/ 15 w 33"/>
                <a:gd name="T5" fmla="*/ 11 h 37"/>
                <a:gd name="T6" fmla="*/ 31 w 33"/>
                <a:gd name="T7" fmla="*/ 3 h 37"/>
                <a:gd name="T8" fmla="*/ 38 w 3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7">
                  <a:moveTo>
                    <a:pt x="0" y="37"/>
                  </a:moveTo>
                  <a:lnTo>
                    <a:pt x="7" y="22"/>
                  </a:lnTo>
                  <a:lnTo>
                    <a:pt x="15" y="11"/>
                  </a:lnTo>
                  <a:lnTo>
                    <a:pt x="26" y="3"/>
                  </a:lnTo>
                  <a:lnTo>
                    <a:pt x="33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0" name="Freeform 20">
              <a:extLst>
                <a:ext uri="{FF2B5EF4-FFF2-40B4-BE49-F238E27FC236}">
                  <a16:creationId xmlns:a16="http://schemas.microsoft.com/office/drawing/2014/main" id="{E4A916E8-9552-4BA6-9B43-EA9AC1533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047"/>
              <a:ext cx="31" cy="38"/>
            </a:xfrm>
            <a:custGeom>
              <a:avLst/>
              <a:gdLst>
                <a:gd name="T0" fmla="*/ 0 w 30"/>
                <a:gd name="T1" fmla="*/ 0 h 37"/>
                <a:gd name="T2" fmla="*/ 8 w 30"/>
                <a:gd name="T3" fmla="*/ 3 h 37"/>
                <a:gd name="T4" fmla="*/ 20 w 30"/>
                <a:gd name="T5" fmla="*/ 11 h 37"/>
                <a:gd name="T6" fmla="*/ 28 w 30"/>
                <a:gd name="T7" fmla="*/ 27 h 37"/>
                <a:gd name="T8" fmla="*/ 35 w 30"/>
                <a:gd name="T9" fmla="*/ 4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8" y="3"/>
                  </a:lnTo>
                  <a:lnTo>
                    <a:pt x="15" y="11"/>
                  </a:lnTo>
                  <a:lnTo>
                    <a:pt x="23" y="22"/>
                  </a:lnTo>
                  <a:lnTo>
                    <a:pt x="30" y="37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1" name="Freeform 21">
              <a:extLst>
                <a:ext uri="{FF2B5EF4-FFF2-40B4-BE49-F238E27FC236}">
                  <a16:creationId xmlns:a16="http://schemas.microsoft.com/office/drawing/2014/main" id="{C950ED27-1B4B-442E-8920-7F4CBD7E5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2085"/>
              <a:ext cx="35" cy="109"/>
            </a:xfrm>
            <a:custGeom>
              <a:avLst/>
              <a:gdLst>
                <a:gd name="T0" fmla="*/ 0 w 34"/>
                <a:gd name="T1" fmla="*/ 0 h 105"/>
                <a:gd name="T2" fmla="*/ 8 w 34"/>
                <a:gd name="T3" fmla="*/ 24 h 105"/>
                <a:gd name="T4" fmla="*/ 15 w 34"/>
                <a:gd name="T5" fmla="*/ 55 h 105"/>
                <a:gd name="T6" fmla="*/ 31 w 34"/>
                <a:gd name="T7" fmla="*/ 86 h 105"/>
                <a:gd name="T8" fmla="*/ 39 w 34"/>
                <a:gd name="T9" fmla="*/ 126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05">
                  <a:moveTo>
                    <a:pt x="0" y="0"/>
                  </a:moveTo>
                  <a:lnTo>
                    <a:pt x="8" y="19"/>
                  </a:lnTo>
                  <a:lnTo>
                    <a:pt x="15" y="45"/>
                  </a:lnTo>
                  <a:lnTo>
                    <a:pt x="26" y="71"/>
                  </a:lnTo>
                  <a:lnTo>
                    <a:pt x="34" y="105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2" name="Freeform 22">
              <a:extLst>
                <a:ext uri="{FF2B5EF4-FFF2-40B4-BE49-F238E27FC236}">
                  <a16:creationId xmlns:a16="http://schemas.microsoft.com/office/drawing/2014/main" id="{AC7EFFDB-3446-4FD6-84EC-0FB029420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2194"/>
              <a:ext cx="34" cy="170"/>
            </a:xfrm>
            <a:custGeom>
              <a:avLst/>
              <a:gdLst>
                <a:gd name="T0" fmla="*/ 0 w 33"/>
                <a:gd name="T1" fmla="*/ 0 h 164"/>
                <a:gd name="T2" fmla="*/ 7 w 33"/>
                <a:gd name="T3" fmla="*/ 43 h 164"/>
                <a:gd name="T4" fmla="*/ 23 w 33"/>
                <a:gd name="T5" fmla="*/ 89 h 164"/>
                <a:gd name="T6" fmla="*/ 31 w 33"/>
                <a:gd name="T7" fmla="*/ 143 h 164"/>
                <a:gd name="T8" fmla="*/ 38 w 33"/>
                <a:gd name="T9" fmla="*/ 196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64">
                  <a:moveTo>
                    <a:pt x="0" y="0"/>
                  </a:moveTo>
                  <a:lnTo>
                    <a:pt x="7" y="37"/>
                  </a:lnTo>
                  <a:lnTo>
                    <a:pt x="18" y="74"/>
                  </a:lnTo>
                  <a:lnTo>
                    <a:pt x="26" y="119"/>
                  </a:lnTo>
                  <a:lnTo>
                    <a:pt x="33" y="164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3" name="Freeform 23">
              <a:extLst>
                <a:ext uri="{FF2B5EF4-FFF2-40B4-BE49-F238E27FC236}">
                  <a16:creationId xmlns:a16="http://schemas.microsoft.com/office/drawing/2014/main" id="{BEDC1DB9-CE5A-447A-B433-9A8025F08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2364"/>
              <a:ext cx="31" cy="212"/>
            </a:xfrm>
            <a:custGeom>
              <a:avLst/>
              <a:gdLst>
                <a:gd name="T0" fmla="*/ 0 w 30"/>
                <a:gd name="T1" fmla="*/ 0 h 205"/>
                <a:gd name="T2" fmla="*/ 8 w 30"/>
                <a:gd name="T3" fmla="*/ 58 h 205"/>
                <a:gd name="T4" fmla="*/ 20 w 30"/>
                <a:gd name="T5" fmla="*/ 115 h 205"/>
                <a:gd name="T6" fmla="*/ 35 w 30"/>
                <a:gd name="T7" fmla="*/ 242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05">
                  <a:moveTo>
                    <a:pt x="0" y="0"/>
                  </a:moveTo>
                  <a:lnTo>
                    <a:pt x="8" y="48"/>
                  </a:lnTo>
                  <a:lnTo>
                    <a:pt x="15" y="97"/>
                  </a:lnTo>
                  <a:lnTo>
                    <a:pt x="30" y="205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4" name="Freeform 24">
              <a:extLst>
                <a:ext uri="{FF2B5EF4-FFF2-40B4-BE49-F238E27FC236}">
                  <a16:creationId xmlns:a16="http://schemas.microsoft.com/office/drawing/2014/main" id="{F5341BB3-A076-4A3B-9004-E4D5791F1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" y="2576"/>
              <a:ext cx="35" cy="236"/>
            </a:xfrm>
            <a:custGeom>
              <a:avLst/>
              <a:gdLst>
                <a:gd name="T0" fmla="*/ 0 w 34"/>
                <a:gd name="T1" fmla="*/ 0 h 228"/>
                <a:gd name="T2" fmla="*/ 8 w 34"/>
                <a:gd name="T3" fmla="*/ 66 h 228"/>
                <a:gd name="T4" fmla="*/ 15 w 34"/>
                <a:gd name="T5" fmla="*/ 132 h 228"/>
                <a:gd name="T6" fmla="*/ 39 w 34"/>
                <a:gd name="T7" fmla="*/ 271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28">
                  <a:moveTo>
                    <a:pt x="0" y="0"/>
                  </a:moveTo>
                  <a:lnTo>
                    <a:pt x="8" y="56"/>
                  </a:lnTo>
                  <a:lnTo>
                    <a:pt x="15" y="112"/>
                  </a:lnTo>
                  <a:lnTo>
                    <a:pt x="34" y="228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5" name="Freeform 25">
              <a:extLst>
                <a:ext uri="{FF2B5EF4-FFF2-40B4-BE49-F238E27FC236}">
                  <a16:creationId xmlns:a16="http://schemas.microsoft.com/office/drawing/2014/main" id="{B0E71364-F8E6-42E5-AECE-6D453D429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812"/>
              <a:ext cx="31" cy="236"/>
            </a:xfrm>
            <a:custGeom>
              <a:avLst/>
              <a:gdLst>
                <a:gd name="T0" fmla="*/ 0 w 30"/>
                <a:gd name="T1" fmla="*/ 0 h 228"/>
                <a:gd name="T2" fmla="*/ 20 w 30"/>
                <a:gd name="T3" fmla="*/ 137 h 228"/>
                <a:gd name="T4" fmla="*/ 27 w 30"/>
                <a:gd name="T5" fmla="*/ 204 h 228"/>
                <a:gd name="T6" fmla="*/ 35 w 30"/>
                <a:gd name="T7" fmla="*/ 271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28">
                  <a:moveTo>
                    <a:pt x="0" y="0"/>
                  </a:moveTo>
                  <a:lnTo>
                    <a:pt x="15" y="116"/>
                  </a:lnTo>
                  <a:lnTo>
                    <a:pt x="22" y="172"/>
                  </a:lnTo>
                  <a:lnTo>
                    <a:pt x="30" y="228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6" name="Freeform 26">
              <a:extLst>
                <a:ext uri="{FF2B5EF4-FFF2-40B4-BE49-F238E27FC236}">
                  <a16:creationId xmlns:a16="http://schemas.microsoft.com/office/drawing/2014/main" id="{E62288BF-7C05-43DF-AC3D-5551D68EB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3048"/>
              <a:ext cx="34" cy="212"/>
            </a:xfrm>
            <a:custGeom>
              <a:avLst/>
              <a:gdLst>
                <a:gd name="T0" fmla="*/ 0 w 33"/>
                <a:gd name="T1" fmla="*/ 0 h 205"/>
                <a:gd name="T2" fmla="*/ 15 w 33"/>
                <a:gd name="T3" fmla="*/ 128 h 205"/>
                <a:gd name="T4" fmla="*/ 31 w 33"/>
                <a:gd name="T5" fmla="*/ 186 h 205"/>
                <a:gd name="T6" fmla="*/ 38 w 33"/>
                <a:gd name="T7" fmla="*/ 242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05">
                  <a:moveTo>
                    <a:pt x="0" y="0"/>
                  </a:moveTo>
                  <a:lnTo>
                    <a:pt x="15" y="108"/>
                  </a:lnTo>
                  <a:lnTo>
                    <a:pt x="26" y="157"/>
                  </a:lnTo>
                  <a:lnTo>
                    <a:pt x="33" y="205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7" name="Freeform 27">
              <a:extLst>
                <a:ext uri="{FF2B5EF4-FFF2-40B4-BE49-F238E27FC236}">
                  <a16:creationId xmlns:a16="http://schemas.microsoft.com/office/drawing/2014/main" id="{BAA3F8DF-C4C0-44A9-97F6-D175349A0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3260"/>
              <a:ext cx="35" cy="170"/>
            </a:xfrm>
            <a:custGeom>
              <a:avLst/>
              <a:gdLst>
                <a:gd name="T0" fmla="*/ 0 w 34"/>
                <a:gd name="T1" fmla="*/ 0 h 164"/>
                <a:gd name="T2" fmla="*/ 8 w 34"/>
                <a:gd name="T3" fmla="*/ 55 h 164"/>
                <a:gd name="T4" fmla="*/ 24 w 34"/>
                <a:gd name="T5" fmla="*/ 108 h 164"/>
                <a:gd name="T6" fmla="*/ 31 w 34"/>
                <a:gd name="T7" fmla="*/ 152 h 164"/>
                <a:gd name="T8" fmla="*/ 39 w 34"/>
                <a:gd name="T9" fmla="*/ 196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64">
                  <a:moveTo>
                    <a:pt x="0" y="0"/>
                  </a:moveTo>
                  <a:lnTo>
                    <a:pt x="8" y="45"/>
                  </a:lnTo>
                  <a:lnTo>
                    <a:pt x="19" y="90"/>
                  </a:lnTo>
                  <a:lnTo>
                    <a:pt x="26" y="127"/>
                  </a:lnTo>
                  <a:lnTo>
                    <a:pt x="34" y="164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8" name="Freeform 28">
              <a:extLst>
                <a:ext uri="{FF2B5EF4-FFF2-40B4-BE49-F238E27FC236}">
                  <a16:creationId xmlns:a16="http://schemas.microsoft.com/office/drawing/2014/main" id="{FC1FF24B-CA6F-4795-8F01-C38B8D92C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3430"/>
              <a:ext cx="31" cy="109"/>
            </a:xfrm>
            <a:custGeom>
              <a:avLst/>
              <a:gdLst>
                <a:gd name="T0" fmla="*/ 0 w 30"/>
                <a:gd name="T1" fmla="*/ 0 h 105"/>
                <a:gd name="T2" fmla="*/ 7 w 30"/>
                <a:gd name="T3" fmla="*/ 39 h 105"/>
                <a:gd name="T4" fmla="*/ 20 w 30"/>
                <a:gd name="T5" fmla="*/ 72 h 105"/>
                <a:gd name="T6" fmla="*/ 27 w 30"/>
                <a:gd name="T7" fmla="*/ 104 h 105"/>
                <a:gd name="T8" fmla="*/ 35 w 30"/>
                <a:gd name="T9" fmla="*/ 126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05">
                  <a:moveTo>
                    <a:pt x="0" y="0"/>
                  </a:moveTo>
                  <a:lnTo>
                    <a:pt x="7" y="34"/>
                  </a:lnTo>
                  <a:lnTo>
                    <a:pt x="15" y="60"/>
                  </a:lnTo>
                  <a:lnTo>
                    <a:pt x="22" y="86"/>
                  </a:lnTo>
                  <a:lnTo>
                    <a:pt x="30" y="105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9" name="Freeform 29">
              <a:extLst>
                <a:ext uri="{FF2B5EF4-FFF2-40B4-BE49-F238E27FC236}">
                  <a16:creationId xmlns:a16="http://schemas.microsoft.com/office/drawing/2014/main" id="{4253F6A2-4E33-4720-80BC-A14968F7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3539"/>
              <a:ext cx="34" cy="38"/>
            </a:xfrm>
            <a:custGeom>
              <a:avLst/>
              <a:gdLst>
                <a:gd name="T0" fmla="*/ 0 w 33"/>
                <a:gd name="T1" fmla="*/ 0 h 37"/>
                <a:gd name="T2" fmla="*/ 7 w 33"/>
                <a:gd name="T3" fmla="*/ 15 h 37"/>
                <a:gd name="T4" fmla="*/ 15 w 33"/>
                <a:gd name="T5" fmla="*/ 31 h 37"/>
                <a:gd name="T6" fmla="*/ 31 w 33"/>
                <a:gd name="T7" fmla="*/ 39 h 37"/>
                <a:gd name="T8" fmla="*/ 38 w 33"/>
                <a:gd name="T9" fmla="*/ 4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7">
                  <a:moveTo>
                    <a:pt x="0" y="0"/>
                  </a:moveTo>
                  <a:lnTo>
                    <a:pt x="7" y="15"/>
                  </a:lnTo>
                  <a:lnTo>
                    <a:pt x="15" y="26"/>
                  </a:lnTo>
                  <a:lnTo>
                    <a:pt x="26" y="34"/>
                  </a:lnTo>
                  <a:lnTo>
                    <a:pt x="33" y="37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0" name="Freeform 30">
              <a:extLst>
                <a:ext uri="{FF2B5EF4-FFF2-40B4-BE49-F238E27FC236}">
                  <a16:creationId xmlns:a16="http://schemas.microsoft.com/office/drawing/2014/main" id="{755050B8-6A3A-4939-AB36-FF97359F8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3539"/>
              <a:ext cx="31" cy="38"/>
            </a:xfrm>
            <a:custGeom>
              <a:avLst/>
              <a:gdLst>
                <a:gd name="T0" fmla="*/ 0 w 30"/>
                <a:gd name="T1" fmla="*/ 42 h 37"/>
                <a:gd name="T2" fmla="*/ 8 w 30"/>
                <a:gd name="T3" fmla="*/ 39 h 37"/>
                <a:gd name="T4" fmla="*/ 20 w 30"/>
                <a:gd name="T5" fmla="*/ 31 h 37"/>
                <a:gd name="T6" fmla="*/ 28 w 30"/>
                <a:gd name="T7" fmla="*/ 15 h 37"/>
                <a:gd name="T8" fmla="*/ 35 w 30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37"/>
                  </a:moveTo>
                  <a:lnTo>
                    <a:pt x="8" y="34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1" name="Freeform 31">
              <a:extLst>
                <a:ext uri="{FF2B5EF4-FFF2-40B4-BE49-F238E27FC236}">
                  <a16:creationId xmlns:a16="http://schemas.microsoft.com/office/drawing/2014/main" id="{DBE94BE7-EDE8-4493-8BCB-9F0DB449C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3430"/>
              <a:ext cx="35" cy="109"/>
            </a:xfrm>
            <a:custGeom>
              <a:avLst/>
              <a:gdLst>
                <a:gd name="T0" fmla="*/ 0 w 34"/>
                <a:gd name="T1" fmla="*/ 126 h 105"/>
                <a:gd name="T2" fmla="*/ 8 w 34"/>
                <a:gd name="T3" fmla="*/ 104 h 105"/>
                <a:gd name="T4" fmla="*/ 15 w 34"/>
                <a:gd name="T5" fmla="*/ 72 h 105"/>
                <a:gd name="T6" fmla="*/ 31 w 34"/>
                <a:gd name="T7" fmla="*/ 39 h 105"/>
                <a:gd name="T8" fmla="*/ 39 w 3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05">
                  <a:moveTo>
                    <a:pt x="0" y="105"/>
                  </a:moveTo>
                  <a:lnTo>
                    <a:pt x="8" y="86"/>
                  </a:lnTo>
                  <a:lnTo>
                    <a:pt x="15" y="60"/>
                  </a:lnTo>
                  <a:lnTo>
                    <a:pt x="26" y="34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2" name="Freeform 32">
              <a:extLst>
                <a:ext uri="{FF2B5EF4-FFF2-40B4-BE49-F238E27FC236}">
                  <a16:creationId xmlns:a16="http://schemas.microsoft.com/office/drawing/2014/main" id="{BBA51C9B-71E4-4958-BAF8-A8D4FACC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3260"/>
              <a:ext cx="31" cy="170"/>
            </a:xfrm>
            <a:custGeom>
              <a:avLst/>
              <a:gdLst>
                <a:gd name="T0" fmla="*/ 0 w 30"/>
                <a:gd name="T1" fmla="*/ 196 h 164"/>
                <a:gd name="T2" fmla="*/ 7 w 30"/>
                <a:gd name="T3" fmla="*/ 152 h 164"/>
                <a:gd name="T4" fmla="*/ 20 w 30"/>
                <a:gd name="T5" fmla="*/ 108 h 164"/>
                <a:gd name="T6" fmla="*/ 27 w 30"/>
                <a:gd name="T7" fmla="*/ 55 h 164"/>
                <a:gd name="T8" fmla="*/ 35 w 30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64">
                  <a:moveTo>
                    <a:pt x="0" y="164"/>
                  </a:moveTo>
                  <a:lnTo>
                    <a:pt x="7" y="127"/>
                  </a:lnTo>
                  <a:lnTo>
                    <a:pt x="15" y="90"/>
                  </a:lnTo>
                  <a:lnTo>
                    <a:pt x="22" y="45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3" name="Freeform 33">
              <a:extLst>
                <a:ext uri="{FF2B5EF4-FFF2-40B4-BE49-F238E27FC236}">
                  <a16:creationId xmlns:a16="http://schemas.microsoft.com/office/drawing/2014/main" id="{1037C9AA-6EF7-4CD6-8788-74F0EF30E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3048"/>
              <a:ext cx="35" cy="212"/>
            </a:xfrm>
            <a:custGeom>
              <a:avLst/>
              <a:gdLst>
                <a:gd name="T0" fmla="*/ 0 w 33"/>
                <a:gd name="T1" fmla="*/ 242 h 205"/>
                <a:gd name="T2" fmla="*/ 7 w 33"/>
                <a:gd name="T3" fmla="*/ 186 h 205"/>
                <a:gd name="T4" fmla="*/ 20 w 33"/>
                <a:gd name="T5" fmla="*/ 128 h 205"/>
                <a:gd name="T6" fmla="*/ 43 w 33"/>
                <a:gd name="T7" fmla="*/ 0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05">
                  <a:moveTo>
                    <a:pt x="0" y="205"/>
                  </a:moveTo>
                  <a:lnTo>
                    <a:pt x="7" y="157"/>
                  </a:lnTo>
                  <a:lnTo>
                    <a:pt x="15" y="108"/>
                  </a:lnTo>
                  <a:lnTo>
                    <a:pt x="33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4" name="Freeform 34">
              <a:extLst>
                <a:ext uri="{FF2B5EF4-FFF2-40B4-BE49-F238E27FC236}">
                  <a16:creationId xmlns:a16="http://schemas.microsoft.com/office/drawing/2014/main" id="{4277DA5B-032A-4CC9-BB2A-C399DEB88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" y="2812"/>
              <a:ext cx="35" cy="236"/>
            </a:xfrm>
            <a:custGeom>
              <a:avLst/>
              <a:gdLst>
                <a:gd name="T0" fmla="*/ 0 w 34"/>
                <a:gd name="T1" fmla="*/ 271 h 228"/>
                <a:gd name="T2" fmla="*/ 8 w 34"/>
                <a:gd name="T3" fmla="*/ 204 h 228"/>
                <a:gd name="T4" fmla="*/ 24 w 34"/>
                <a:gd name="T5" fmla="*/ 137 h 228"/>
                <a:gd name="T6" fmla="*/ 39 w 34"/>
                <a:gd name="T7" fmla="*/ 0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28">
                  <a:moveTo>
                    <a:pt x="0" y="228"/>
                  </a:moveTo>
                  <a:lnTo>
                    <a:pt x="8" y="172"/>
                  </a:lnTo>
                  <a:lnTo>
                    <a:pt x="19" y="116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5" name="Freeform 35">
              <a:extLst>
                <a:ext uri="{FF2B5EF4-FFF2-40B4-BE49-F238E27FC236}">
                  <a16:creationId xmlns:a16="http://schemas.microsoft.com/office/drawing/2014/main" id="{DC562FB3-1C93-48FE-A57B-AD3FCC2D4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2576"/>
              <a:ext cx="31" cy="236"/>
            </a:xfrm>
            <a:custGeom>
              <a:avLst/>
              <a:gdLst>
                <a:gd name="T0" fmla="*/ 0 w 30"/>
                <a:gd name="T1" fmla="*/ 271 h 228"/>
                <a:gd name="T2" fmla="*/ 20 w 30"/>
                <a:gd name="T3" fmla="*/ 132 h 228"/>
                <a:gd name="T4" fmla="*/ 27 w 30"/>
                <a:gd name="T5" fmla="*/ 66 h 228"/>
                <a:gd name="T6" fmla="*/ 35 w 30"/>
                <a:gd name="T7" fmla="*/ 0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28">
                  <a:moveTo>
                    <a:pt x="0" y="228"/>
                  </a:moveTo>
                  <a:lnTo>
                    <a:pt x="15" y="112"/>
                  </a:lnTo>
                  <a:lnTo>
                    <a:pt x="22" y="56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6" name="Freeform 36">
              <a:extLst>
                <a:ext uri="{FF2B5EF4-FFF2-40B4-BE49-F238E27FC236}">
                  <a16:creationId xmlns:a16="http://schemas.microsoft.com/office/drawing/2014/main" id="{B9799B13-8F6B-4C46-B0E0-828FD3E0C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2364"/>
              <a:ext cx="35" cy="212"/>
            </a:xfrm>
            <a:custGeom>
              <a:avLst/>
              <a:gdLst>
                <a:gd name="T0" fmla="*/ 0 w 34"/>
                <a:gd name="T1" fmla="*/ 242 h 205"/>
                <a:gd name="T2" fmla="*/ 15 w 34"/>
                <a:gd name="T3" fmla="*/ 115 h 205"/>
                <a:gd name="T4" fmla="*/ 31 w 34"/>
                <a:gd name="T5" fmla="*/ 58 h 205"/>
                <a:gd name="T6" fmla="*/ 39 w 34"/>
                <a:gd name="T7" fmla="*/ 0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05">
                  <a:moveTo>
                    <a:pt x="0" y="205"/>
                  </a:moveTo>
                  <a:lnTo>
                    <a:pt x="15" y="97"/>
                  </a:lnTo>
                  <a:lnTo>
                    <a:pt x="26" y="48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7" name="Freeform 37">
              <a:extLst>
                <a:ext uri="{FF2B5EF4-FFF2-40B4-BE49-F238E27FC236}">
                  <a16:creationId xmlns:a16="http://schemas.microsoft.com/office/drawing/2014/main" id="{66D2F3F8-1EE1-4A1E-BD73-B531C0CAE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" y="2194"/>
              <a:ext cx="30" cy="170"/>
            </a:xfrm>
            <a:custGeom>
              <a:avLst/>
              <a:gdLst>
                <a:gd name="T0" fmla="*/ 0 w 29"/>
                <a:gd name="T1" fmla="*/ 196 h 164"/>
                <a:gd name="T2" fmla="*/ 7 w 29"/>
                <a:gd name="T3" fmla="*/ 143 h 164"/>
                <a:gd name="T4" fmla="*/ 14 w 29"/>
                <a:gd name="T5" fmla="*/ 89 h 164"/>
                <a:gd name="T6" fmla="*/ 27 w 29"/>
                <a:gd name="T7" fmla="*/ 43 h 164"/>
                <a:gd name="T8" fmla="*/ 34 w 29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64">
                  <a:moveTo>
                    <a:pt x="0" y="164"/>
                  </a:moveTo>
                  <a:lnTo>
                    <a:pt x="7" y="119"/>
                  </a:lnTo>
                  <a:lnTo>
                    <a:pt x="14" y="74"/>
                  </a:lnTo>
                  <a:lnTo>
                    <a:pt x="22" y="37"/>
                  </a:lnTo>
                  <a:lnTo>
                    <a:pt x="2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8" name="Freeform 38">
              <a:extLst>
                <a:ext uri="{FF2B5EF4-FFF2-40B4-BE49-F238E27FC236}">
                  <a16:creationId xmlns:a16="http://schemas.microsoft.com/office/drawing/2014/main" id="{67FC30A6-38F7-4BCF-9571-6BF4E1BAA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2085"/>
              <a:ext cx="35" cy="109"/>
            </a:xfrm>
            <a:custGeom>
              <a:avLst/>
              <a:gdLst>
                <a:gd name="T0" fmla="*/ 0 w 34"/>
                <a:gd name="T1" fmla="*/ 126 h 105"/>
                <a:gd name="T2" fmla="*/ 8 w 34"/>
                <a:gd name="T3" fmla="*/ 86 h 105"/>
                <a:gd name="T4" fmla="*/ 15 w 34"/>
                <a:gd name="T5" fmla="*/ 55 h 105"/>
                <a:gd name="T6" fmla="*/ 32 w 34"/>
                <a:gd name="T7" fmla="*/ 24 h 105"/>
                <a:gd name="T8" fmla="*/ 39 w 3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05">
                  <a:moveTo>
                    <a:pt x="0" y="105"/>
                  </a:moveTo>
                  <a:lnTo>
                    <a:pt x="8" y="71"/>
                  </a:lnTo>
                  <a:lnTo>
                    <a:pt x="15" y="45"/>
                  </a:lnTo>
                  <a:lnTo>
                    <a:pt x="27" y="19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9" name="Freeform 39">
              <a:extLst>
                <a:ext uri="{FF2B5EF4-FFF2-40B4-BE49-F238E27FC236}">
                  <a16:creationId xmlns:a16="http://schemas.microsoft.com/office/drawing/2014/main" id="{746DDCE3-C898-44A8-AE3C-FA21B1219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047"/>
              <a:ext cx="35" cy="38"/>
            </a:xfrm>
            <a:custGeom>
              <a:avLst/>
              <a:gdLst>
                <a:gd name="T0" fmla="*/ 0 w 34"/>
                <a:gd name="T1" fmla="*/ 42 h 37"/>
                <a:gd name="T2" fmla="*/ 7 w 34"/>
                <a:gd name="T3" fmla="*/ 27 h 37"/>
                <a:gd name="T4" fmla="*/ 24 w 34"/>
                <a:gd name="T5" fmla="*/ 11 h 37"/>
                <a:gd name="T6" fmla="*/ 31 w 34"/>
                <a:gd name="T7" fmla="*/ 3 h 37"/>
                <a:gd name="T8" fmla="*/ 39 w 3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7">
                  <a:moveTo>
                    <a:pt x="0" y="37"/>
                  </a:moveTo>
                  <a:lnTo>
                    <a:pt x="7" y="22"/>
                  </a:lnTo>
                  <a:lnTo>
                    <a:pt x="19" y="11"/>
                  </a:lnTo>
                  <a:lnTo>
                    <a:pt x="26" y="3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0" name="Freeform 40">
              <a:extLst>
                <a:ext uri="{FF2B5EF4-FFF2-40B4-BE49-F238E27FC236}">
                  <a16:creationId xmlns:a16="http://schemas.microsoft.com/office/drawing/2014/main" id="{C357C483-0249-4F2F-8EB0-49530136B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2047"/>
              <a:ext cx="30" cy="38"/>
            </a:xfrm>
            <a:custGeom>
              <a:avLst/>
              <a:gdLst>
                <a:gd name="T0" fmla="*/ 0 w 29"/>
                <a:gd name="T1" fmla="*/ 0 h 37"/>
                <a:gd name="T2" fmla="*/ 7 w 29"/>
                <a:gd name="T3" fmla="*/ 3 h 37"/>
                <a:gd name="T4" fmla="*/ 20 w 29"/>
                <a:gd name="T5" fmla="*/ 11 h 37"/>
                <a:gd name="T6" fmla="*/ 27 w 29"/>
                <a:gd name="T7" fmla="*/ 27 h 37"/>
                <a:gd name="T8" fmla="*/ 34 w 29"/>
                <a:gd name="T9" fmla="*/ 4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lnTo>
                    <a:pt x="7" y="3"/>
                  </a:lnTo>
                  <a:lnTo>
                    <a:pt x="15" y="11"/>
                  </a:lnTo>
                  <a:lnTo>
                    <a:pt x="22" y="22"/>
                  </a:lnTo>
                  <a:lnTo>
                    <a:pt x="29" y="37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1" name="Freeform 41">
              <a:extLst>
                <a:ext uri="{FF2B5EF4-FFF2-40B4-BE49-F238E27FC236}">
                  <a16:creationId xmlns:a16="http://schemas.microsoft.com/office/drawing/2014/main" id="{40508E23-ABAD-42E8-85A9-2A58F546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085"/>
              <a:ext cx="35" cy="109"/>
            </a:xfrm>
            <a:custGeom>
              <a:avLst/>
              <a:gdLst>
                <a:gd name="T0" fmla="*/ 0 w 34"/>
                <a:gd name="T1" fmla="*/ 0 h 105"/>
                <a:gd name="T2" fmla="*/ 8 w 34"/>
                <a:gd name="T3" fmla="*/ 24 h 105"/>
                <a:gd name="T4" fmla="*/ 15 w 34"/>
                <a:gd name="T5" fmla="*/ 55 h 105"/>
                <a:gd name="T6" fmla="*/ 32 w 34"/>
                <a:gd name="T7" fmla="*/ 86 h 105"/>
                <a:gd name="T8" fmla="*/ 39 w 34"/>
                <a:gd name="T9" fmla="*/ 126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05">
                  <a:moveTo>
                    <a:pt x="0" y="0"/>
                  </a:moveTo>
                  <a:lnTo>
                    <a:pt x="8" y="19"/>
                  </a:lnTo>
                  <a:lnTo>
                    <a:pt x="15" y="45"/>
                  </a:lnTo>
                  <a:lnTo>
                    <a:pt x="27" y="71"/>
                  </a:lnTo>
                  <a:lnTo>
                    <a:pt x="34" y="105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2" name="Freeform 42">
              <a:extLst>
                <a:ext uri="{FF2B5EF4-FFF2-40B4-BE49-F238E27FC236}">
                  <a16:creationId xmlns:a16="http://schemas.microsoft.com/office/drawing/2014/main" id="{7B035BC1-C667-4775-A100-979536370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2194"/>
              <a:ext cx="31" cy="170"/>
            </a:xfrm>
            <a:custGeom>
              <a:avLst/>
              <a:gdLst>
                <a:gd name="T0" fmla="*/ 0 w 30"/>
                <a:gd name="T1" fmla="*/ 0 h 164"/>
                <a:gd name="T2" fmla="*/ 8 w 30"/>
                <a:gd name="T3" fmla="*/ 43 h 164"/>
                <a:gd name="T4" fmla="*/ 20 w 30"/>
                <a:gd name="T5" fmla="*/ 89 h 164"/>
                <a:gd name="T6" fmla="*/ 27 w 30"/>
                <a:gd name="T7" fmla="*/ 143 h 164"/>
                <a:gd name="T8" fmla="*/ 35 w 30"/>
                <a:gd name="T9" fmla="*/ 196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64">
                  <a:moveTo>
                    <a:pt x="0" y="0"/>
                  </a:moveTo>
                  <a:lnTo>
                    <a:pt x="8" y="37"/>
                  </a:lnTo>
                  <a:lnTo>
                    <a:pt x="15" y="74"/>
                  </a:lnTo>
                  <a:lnTo>
                    <a:pt x="22" y="119"/>
                  </a:lnTo>
                  <a:lnTo>
                    <a:pt x="30" y="164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3" name="Freeform 43">
              <a:extLst>
                <a:ext uri="{FF2B5EF4-FFF2-40B4-BE49-F238E27FC236}">
                  <a16:creationId xmlns:a16="http://schemas.microsoft.com/office/drawing/2014/main" id="{89299D1D-CA5D-4193-9C2F-AF4A02388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364"/>
              <a:ext cx="35" cy="212"/>
            </a:xfrm>
            <a:custGeom>
              <a:avLst/>
              <a:gdLst>
                <a:gd name="T0" fmla="*/ 0 w 34"/>
                <a:gd name="T1" fmla="*/ 0 h 205"/>
                <a:gd name="T2" fmla="*/ 7 w 34"/>
                <a:gd name="T3" fmla="*/ 58 h 205"/>
                <a:gd name="T4" fmla="*/ 15 w 34"/>
                <a:gd name="T5" fmla="*/ 115 h 205"/>
                <a:gd name="T6" fmla="*/ 39 w 34"/>
                <a:gd name="T7" fmla="*/ 242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05">
                  <a:moveTo>
                    <a:pt x="0" y="0"/>
                  </a:moveTo>
                  <a:lnTo>
                    <a:pt x="7" y="48"/>
                  </a:lnTo>
                  <a:lnTo>
                    <a:pt x="15" y="97"/>
                  </a:lnTo>
                  <a:lnTo>
                    <a:pt x="34" y="205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4" name="Freeform 44">
              <a:extLst>
                <a:ext uri="{FF2B5EF4-FFF2-40B4-BE49-F238E27FC236}">
                  <a16:creationId xmlns:a16="http://schemas.microsoft.com/office/drawing/2014/main" id="{B64EF8DE-9C1C-42E3-9CA7-9663C1183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2576"/>
              <a:ext cx="30" cy="236"/>
            </a:xfrm>
            <a:custGeom>
              <a:avLst/>
              <a:gdLst>
                <a:gd name="T0" fmla="*/ 0 w 29"/>
                <a:gd name="T1" fmla="*/ 0 h 228"/>
                <a:gd name="T2" fmla="*/ 7 w 29"/>
                <a:gd name="T3" fmla="*/ 66 h 228"/>
                <a:gd name="T4" fmla="*/ 20 w 29"/>
                <a:gd name="T5" fmla="*/ 132 h 228"/>
                <a:gd name="T6" fmla="*/ 34 w 29"/>
                <a:gd name="T7" fmla="*/ 271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28">
                  <a:moveTo>
                    <a:pt x="0" y="0"/>
                  </a:moveTo>
                  <a:lnTo>
                    <a:pt x="7" y="56"/>
                  </a:lnTo>
                  <a:lnTo>
                    <a:pt x="15" y="112"/>
                  </a:lnTo>
                  <a:lnTo>
                    <a:pt x="29" y="228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5" name="Freeform 45">
              <a:extLst>
                <a:ext uri="{FF2B5EF4-FFF2-40B4-BE49-F238E27FC236}">
                  <a16:creationId xmlns:a16="http://schemas.microsoft.com/office/drawing/2014/main" id="{C71539C1-30AB-419A-A40A-F5BDC7C91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812"/>
              <a:ext cx="35" cy="236"/>
            </a:xfrm>
            <a:custGeom>
              <a:avLst/>
              <a:gdLst>
                <a:gd name="T0" fmla="*/ 0 w 34"/>
                <a:gd name="T1" fmla="*/ 0 h 228"/>
                <a:gd name="T2" fmla="*/ 15 w 34"/>
                <a:gd name="T3" fmla="*/ 137 h 228"/>
                <a:gd name="T4" fmla="*/ 32 w 34"/>
                <a:gd name="T5" fmla="*/ 204 h 228"/>
                <a:gd name="T6" fmla="*/ 39 w 34"/>
                <a:gd name="T7" fmla="*/ 271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28">
                  <a:moveTo>
                    <a:pt x="0" y="0"/>
                  </a:moveTo>
                  <a:lnTo>
                    <a:pt x="15" y="116"/>
                  </a:lnTo>
                  <a:lnTo>
                    <a:pt x="27" y="172"/>
                  </a:lnTo>
                  <a:lnTo>
                    <a:pt x="34" y="228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6" name="Freeform 46">
              <a:extLst>
                <a:ext uri="{FF2B5EF4-FFF2-40B4-BE49-F238E27FC236}">
                  <a16:creationId xmlns:a16="http://schemas.microsoft.com/office/drawing/2014/main" id="{DA3CB8CA-02BE-41D0-91A6-618832174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3048"/>
              <a:ext cx="35" cy="212"/>
            </a:xfrm>
            <a:custGeom>
              <a:avLst/>
              <a:gdLst>
                <a:gd name="T0" fmla="*/ 0 w 34"/>
                <a:gd name="T1" fmla="*/ 0 h 205"/>
                <a:gd name="T2" fmla="*/ 24 w 34"/>
                <a:gd name="T3" fmla="*/ 128 h 205"/>
                <a:gd name="T4" fmla="*/ 31 w 34"/>
                <a:gd name="T5" fmla="*/ 186 h 205"/>
                <a:gd name="T6" fmla="*/ 39 w 34"/>
                <a:gd name="T7" fmla="*/ 242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05">
                  <a:moveTo>
                    <a:pt x="0" y="0"/>
                  </a:moveTo>
                  <a:lnTo>
                    <a:pt x="19" y="108"/>
                  </a:lnTo>
                  <a:lnTo>
                    <a:pt x="26" y="157"/>
                  </a:lnTo>
                  <a:lnTo>
                    <a:pt x="34" y="205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7" name="Freeform 47">
              <a:extLst>
                <a:ext uri="{FF2B5EF4-FFF2-40B4-BE49-F238E27FC236}">
                  <a16:creationId xmlns:a16="http://schemas.microsoft.com/office/drawing/2014/main" id="{DB7BD66D-0336-4038-87A8-EC33F518E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3260"/>
              <a:ext cx="31" cy="170"/>
            </a:xfrm>
            <a:custGeom>
              <a:avLst/>
              <a:gdLst>
                <a:gd name="T0" fmla="*/ 0 w 30"/>
                <a:gd name="T1" fmla="*/ 0 h 164"/>
                <a:gd name="T2" fmla="*/ 7 w 30"/>
                <a:gd name="T3" fmla="*/ 55 h 164"/>
                <a:gd name="T4" fmla="*/ 20 w 30"/>
                <a:gd name="T5" fmla="*/ 108 h 164"/>
                <a:gd name="T6" fmla="*/ 27 w 30"/>
                <a:gd name="T7" fmla="*/ 152 h 164"/>
                <a:gd name="T8" fmla="*/ 35 w 30"/>
                <a:gd name="T9" fmla="*/ 196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64">
                  <a:moveTo>
                    <a:pt x="0" y="0"/>
                  </a:moveTo>
                  <a:lnTo>
                    <a:pt x="7" y="45"/>
                  </a:lnTo>
                  <a:lnTo>
                    <a:pt x="15" y="90"/>
                  </a:lnTo>
                  <a:lnTo>
                    <a:pt x="22" y="127"/>
                  </a:lnTo>
                  <a:lnTo>
                    <a:pt x="30" y="164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8" name="Freeform 48">
              <a:extLst>
                <a:ext uri="{FF2B5EF4-FFF2-40B4-BE49-F238E27FC236}">
                  <a16:creationId xmlns:a16="http://schemas.microsoft.com/office/drawing/2014/main" id="{7701CF1E-5B66-4A89-BA1C-159091E14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3430"/>
              <a:ext cx="34" cy="109"/>
            </a:xfrm>
            <a:custGeom>
              <a:avLst/>
              <a:gdLst>
                <a:gd name="T0" fmla="*/ 0 w 33"/>
                <a:gd name="T1" fmla="*/ 0 h 105"/>
                <a:gd name="T2" fmla="*/ 7 w 33"/>
                <a:gd name="T3" fmla="*/ 39 h 105"/>
                <a:gd name="T4" fmla="*/ 14 w 33"/>
                <a:gd name="T5" fmla="*/ 72 h 105"/>
                <a:gd name="T6" fmla="*/ 31 w 33"/>
                <a:gd name="T7" fmla="*/ 104 h 105"/>
                <a:gd name="T8" fmla="*/ 38 w 33"/>
                <a:gd name="T9" fmla="*/ 126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05">
                  <a:moveTo>
                    <a:pt x="0" y="0"/>
                  </a:moveTo>
                  <a:lnTo>
                    <a:pt x="7" y="34"/>
                  </a:lnTo>
                  <a:lnTo>
                    <a:pt x="14" y="60"/>
                  </a:lnTo>
                  <a:lnTo>
                    <a:pt x="26" y="86"/>
                  </a:lnTo>
                  <a:lnTo>
                    <a:pt x="33" y="105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9" name="Freeform 49">
              <a:extLst>
                <a:ext uri="{FF2B5EF4-FFF2-40B4-BE49-F238E27FC236}">
                  <a16:creationId xmlns:a16="http://schemas.microsoft.com/office/drawing/2014/main" id="{4C2976D5-904C-49FC-960A-17B5AD6E6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3539"/>
              <a:ext cx="31" cy="38"/>
            </a:xfrm>
            <a:custGeom>
              <a:avLst/>
              <a:gdLst>
                <a:gd name="T0" fmla="*/ 0 w 30"/>
                <a:gd name="T1" fmla="*/ 0 h 37"/>
                <a:gd name="T2" fmla="*/ 8 w 30"/>
                <a:gd name="T3" fmla="*/ 15 h 37"/>
                <a:gd name="T4" fmla="*/ 20 w 30"/>
                <a:gd name="T5" fmla="*/ 31 h 37"/>
                <a:gd name="T6" fmla="*/ 28 w 30"/>
                <a:gd name="T7" fmla="*/ 39 h 37"/>
                <a:gd name="T8" fmla="*/ 35 w 30"/>
                <a:gd name="T9" fmla="*/ 4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8" y="15"/>
                  </a:lnTo>
                  <a:lnTo>
                    <a:pt x="15" y="26"/>
                  </a:lnTo>
                  <a:lnTo>
                    <a:pt x="23" y="34"/>
                  </a:lnTo>
                  <a:lnTo>
                    <a:pt x="30" y="37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" name="Freeform 50">
              <a:extLst>
                <a:ext uri="{FF2B5EF4-FFF2-40B4-BE49-F238E27FC236}">
                  <a16:creationId xmlns:a16="http://schemas.microsoft.com/office/drawing/2014/main" id="{AE654C1D-C484-4BF0-973D-254DEF94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3539"/>
              <a:ext cx="36" cy="38"/>
            </a:xfrm>
            <a:custGeom>
              <a:avLst/>
              <a:gdLst>
                <a:gd name="T0" fmla="*/ 0 w 34"/>
                <a:gd name="T1" fmla="*/ 42 h 37"/>
                <a:gd name="T2" fmla="*/ 8 w 34"/>
                <a:gd name="T3" fmla="*/ 39 h 37"/>
                <a:gd name="T4" fmla="*/ 20 w 34"/>
                <a:gd name="T5" fmla="*/ 31 h 37"/>
                <a:gd name="T6" fmla="*/ 36 w 34"/>
                <a:gd name="T7" fmla="*/ 15 h 37"/>
                <a:gd name="T8" fmla="*/ 44 w 3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7">
                  <a:moveTo>
                    <a:pt x="0" y="37"/>
                  </a:moveTo>
                  <a:lnTo>
                    <a:pt x="8" y="34"/>
                  </a:lnTo>
                  <a:lnTo>
                    <a:pt x="15" y="26"/>
                  </a:lnTo>
                  <a:lnTo>
                    <a:pt x="26" y="15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1" name="Freeform 51">
              <a:extLst>
                <a:ext uri="{FF2B5EF4-FFF2-40B4-BE49-F238E27FC236}">
                  <a16:creationId xmlns:a16="http://schemas.microsoft.com/office/drawing/2014/main" id="{7D6BA699-9178-4D99-B668-99411F761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3430"/>
              <a:ext cx="31" cy="109"/>
            </a:xfrm>
            <a:custGeom>
              <a:avLst/>
              <a:gdLst>
                <a:gd name="T0" fmla="*/ 0 w 30"/>
                <a:gd name="T1" fmla="*/ 126 h 105"/>
                <a:gd name="T2" fmla="*/ 7 w 30"/>
                <a:gd name="T3" fmla="*/ 104 h 105"/>
                <a:gd name="T4" fmla="*/ 20 w 30"/>
                <a:gd name="T5" fmla="*/ 72 h 105"/>
                <a:gd name="T6" fmla="*/ 27 w 30"/>
                <a:gd name="T7" fmla="*/ 39 h 105"/>
                <a:gd name="T8" fmla="*/ 35 w 30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05">
                  <a:moveTo>
                    <a:pt x="0" y="105"/>
                  </a:moveTo>
                  <a:lnTo>
                    <a:pt x="7" y="86"/>
                  </a:lnTo>
                  <a:lnTo>
                    <a:pt x="15" y="60"/>
                  </a:lnTo>
                  <a:lnTo>
                    <a:pt x="22" y="34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2" name="Freeform 52">
              <a:extLst>
                <a:ext uri="{FF2B5EF4-FFF2-40B4-BE49-F238E27FC236}">
                  <a16:creationId xmlns:a16="http://schemas.microsoft.com/office/drawing/2014/main" id="{40CB4C34-214A-4CAB-8A4D-F690E77CD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3260"/>
              <a:ext cx="34" cy="170"/>
            </a:xfrm>
            <a:custGeom>
              <a:avLst/>
              <a:gdLst>
                <a:gd name="T0" fmla="*/ 0 w 33"/>
                <a:gd name="T1" fmla="*/ 196 h 164"/>
                <a:gd name="T2" fmla="*/ 7 w 33"/>
                <a:gd name="T3" fmla="*/ 152 h 164"/>
                <a:gd name="T4" fmla="*/ 14 w 33"/>
                <a:gd name="T5" fmla="*/ 108 h 164"/>
                <a:gd name="T6" fmla="*/ 31 w 33"/>
                <a:gd name="T7" fmla="*/ 55 h 164"/>
                <a:gd name="T8" fmla="*/ 38 w 3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64">
                  <a:moveTo>
                    <a:pt x="0" y="164"/>
                  </a:moveTo>
                  <a:lnTo>
                    <a:pt x="7" y="127"/>
                  </a:lnTo>
                  <a:lnTo>
                    <a:pt x="14" y="90"/>
                  </a:lnTo>
                  <a:lnTo>
                    <a:pt x="26" y="45"/>
                  </a:lnTo>
                  <a:lnTo>
                    <a:pt x="33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3" name="Freeform 53">
              <a:extLst>
                <a:ext uri="{FF2B5EF4-FFF2-40B4-BE49-F238E27FC236}">
                  <a16:creationId xmlns:a16="http://schemas.microsoft.com/office/drawing/2014/main" id="{629F66CB-1882-4CBE-9653-48967270C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3048"/>
              <a:ext cx="35" cy="212"/>
            </a:xfrm>
            <a:custGeom>
              <a:avLst/>
              <a:gdLst>
                <a:gd name="T0" fmla="*/ 0 w 34"/>
                <a:gd name="T1" fmla="*/ 242 h 205"/>
                <a:gd name="T2" fmla="*/ 8 w 34"/>
                <a:gd name="T3" fmla="*/ 186 h 205"/>
                <a:gd name="T4" fmla="*/ 24 w 34"/>
                <a:gd name="T5" fmla="*/ 128 h 205"/>
                <a:gd name="T6" fmla="*/ 39 w 34"/>
                <a:gd name="T7" fmla="*/ 0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05">
                  <a:moveTo>
                    <a:pt x="0" y="205"/>
                  </a:moveTo>
                  <a:lnTo>
                    <a:pt x="8" y="157"/>
                  </a:lnTo>
                  <a:lnTo>
                    <a:pt x="19" y="108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4" name="Freeform 54">
              <a:extLst>
                <a:ext uri="{FF2B5EF4-FFF2-40B4-BE49-F238E27FC236}">
                  <a16:creationId xmlns:a16="http://schemas.microsoft.com/office/drawing/2014/main" id="{366D02AF-535F-47EB-A5A5-3FDE7B214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812"/>
              <a:ext cx="31" cy="236"/>
            </a:xfrm>
            <a:custGeom>
              <a:avLst/>
              <a:gdLst>
                <a:gd name="T0" fmla="*/ 0 w 30"/>
                <a:gd name="T1" fmla="*/ 271 h 228"/>
                <a:gd name="T2" fmla="*/ 7 w 30"/>
                <a:gd name="T3" fmla="*/ 204 h 228"/>
                <a:gd name="T4" fmla="*/ 20 w 30"/>
                <a:gd name="T5" fmla="*/ 137 h 228"/>
                <a:gd name="T6" fmla="*/ 35 w 30"/>
                <a:gd name="T7" fmla="*/ 0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28">
                  <a:moveTo>
                    <a:pt x="0" y="228"/>
                  </a:moveTo>
                  <a:lnTo>
                    <a:pt x="7" y="172"/>
                  </a:lnTo>
                  <a:lnTo>
                    <a:pt x="15" y="116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5" name="Freeform 55">
              <a:extLst>
                <a:ext uri="{FF2B5EF4-FFF2-40B4-BE49-F238E27FC236}">
                  <a16:creationId xmlns:a16="http://schemas.microsoft.com/office/drawing/2014/main" id="{CC858DC9-4DCD-4467-B16B-B36066377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2576"/>
              <a:ext cx="34" cy="236"/>
            </a:xfrm>
            <a:custGeom>
              <a:avLst/>
              <a:gdLst>
                <a:gd name="T0" fmla="*/ 0 w 33"/>
                <a:gd name="T1" fmla="*/ 271 h 228"/>
                <a:gd name="T2" fmla="*/ 15 w 33"/>
                <a:gd name="T3" fmla="*/ 132 h 228"/>
                <a:gd name="T4" fmla="*/ 31 w 33"/>
                <a:gd name="T5" fmla="*/ 66 h 228"/>
                <a:gd name="T6" fmla="*/ 38 w 33"/>
                <a:gd name="T7" fmla="*/ 0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28">
                  <a:moveTo>
                    <a:pt x="0" y="228"/>
                  </a:moveTo>
                  <a:lnTo>
                    <a:pt x="15" y="112"/>
                  </a:lnTo>
                  <a:lnTo>
                    <a:pt x="26" y="56"/>
                  </a:lnTo>
                  <a:lnTo>
                    <a:pt x="33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6" name="Freeform 56">
              <a:extLst>
                <a:ext uri="{FF2B5EF4-FFF2-40B4-BE49-F238E27FC236}">
                  <a16:creationId xmlns:a16="http://schemas.microsoft.com/office/drawing/2014/main" id="{4BF63871-9B97-4F3E-8D24-961A05D61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364"/>
              <a:ext cx="31" cy="212"/>
            </a:xfrm>
            <a:custGeom>
              <a:avLst/>
              <a:gdLst>
                <a:gd name="T0" fmla="*/ 0 w 30"/>
                <a:gd name="T1" fmla="*/ 242 h 205"/>
                <a:gd name="T2" fmla="*/ 20 w 30"/>
                <a:gd name="T3" fmla="*/ 115 h 205"/>
                <a:gd name="T4" fmla="*/ 28 w 30"/>
                <a:gd name="T5" fmla="*/ 58 h 205"/>
                <a:gd name="T6" fmla="*/ 35 w 30"/>
                <a:gd name="T7" fmla="*/ 0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05">
                  <a:moveTo>
                    <a:pt x="0" y="205"/>
                  </a:moveTo>
                  <a:lnTo>
                    <a:pt x="15" y="97"/>
                  </a:lnTo>
                  <a:lnTo>
                    <a:pt x="23" y="48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7" name="Freeform 57">
              <a:extLst>
                <a:ext uri="{FF2B5EF4-FFF2-40B4-BE49-F238E27FC236}">
                  <a16:creationId xmlns:a16="http://schemas.microsoft.com/office/drawing/2014/main" id="{87149987-9674-4A50-8300-E541A976E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2194"/>
              <a:ext cx="35" cy="170"/>
            </a:xfrm>
            <a:custGeom>
              <a:avLst/>
              <a:gdLst>
                <a:gd name="T0" fmla="*/ 0 w 34"/>
                <a:gd name="T1" fmla="*/ 196 h 164"/>
                <a:gd name="T2" fmla="*/ 8 w 34"/>
                <a:gd name="T3" fmla="*/ 143 h 164"/>
                <a:gd name="T4" fmla="*/ 15 w 34"/>
                <a:gd name="T5" fmla="*/ 89 h 164"/>
                <a:gd name="T6" fmla="*/ 31 w 34"/>
                <a:gd name="T7" fmla="*/ 43 h 164"/>
                <a:gd name="T8" fmla="*/ 39 w 3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64">
                  <a:moveTo>
                    <a:pt x="0" y="164"/>
                  </a:moveTo>
                  <a:lnTo>
                    <a:pt x="8" y="119"/>
                  </a:lnTo>
                  <a:lnTo>
                    <a:pt x="15" y="74"/>
                  </a:lnTo>
                  <a:lnTo>
                    <a:pt x="26" y="37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8" name="Freeform 58">
              <a:extLst>
                <a:ext uri="{FF2B5EF4-FFF2-40B4-BE49-F238E27FC236}">
                  <a16:creationId xmlns:a16="http://schemas.microsoft.com/office/drawing/2014/main" id="{CC3CB7A8-C46C-44C7-9042-6FEEDB9CB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085"/>
              <a:ext cx="34" cy="109"/>
            </a:xfrm>
            <a:custGeom>
              <a:avLst/>
              <a:gdLst>
                <a:gd name="T0" fmla="*/ 0 w 33"/>
                <a:gd name="T1" fmla="*/ 126 h 105"/>
                <a:gd name="T2" fmla="*/ 7 w 33"/>
                <a:gd name="T3" fmla="*/ 86 h 105"/>
                <a:gd name="T4" fmla="*/ 23 w 33"/>
                <a:gd name="T5" fmla="*/ 55 h 105"/>
                <a:gd name="T6" fmla="*/ 31 w 33"/>
                <a:gd name="T7" fmla="*/ 24 h 105"/>
                <a:gd name="T8" fmla="*/ 38 w 33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05">
                  <a:moveTo>
                    <a:pt x="0" y="105"/>
                  </a:moveTo>
                  <a:lnTo>
                    <a:pt x="7" y="71"/>
                  </a:lnTo>
                  <a:lnTo>
                    <a:pt x="18" y="45"/>
                  </a:lnTo>
                  <a:lnTo>
                    <a:pt x="26" y="19"/>
                  </a:lnTo>
                  <a:lnTo>
                    <a:pt x="33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9" name="Freeform 59">
              <a:extLst>
                <a:ext uri="{FF2B5EF4-FFF2-40B4-BE49-F238E27FC236}">
                  <a16:creationId xmlns:a16="http://schemas.microsoft.com/office/drawing/2014/main" id="{B827A38A-80A3-4A09-983D-395910BA7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2047"/>
              <a:ext cx="31" cy="38"/>
            </a:xfrm>
            <a:custGeom>
              <a:avLst/>
              <a:gdLst>
                <a:gd name="T0" fmla="*/ 0 w 30"/>
                <a:gd name="T1" fmla="*/ 42 h 37"/>
                <a:gd name="T2" fmla="*/ 8 w 30"/>
                <a:gd name="T3" fmla="*/ 27 h 37"/>
                <a:gd name="T4" fmla="*/ 20 w 30"/>
                <a:gd name="T5" fmla="*/ 11 h 37"/>
                <a:gd name="T6" fmla="*/ 28 w 30"/>
                <a:gd name="T7" fmla="*/ 3 h 37"/>
                <a:gd name="T8" fmla="*/ 35 w 30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37"/>
                  </a:moveTo>
                  <a:lnTo>
                    <a:pt x="8" y="22"/>
                  </a:lnTo>
                  <a:lnTo>
                    <a:pt x="15" y="11"/>
                  </a:lnTo>
                  <a:lnTo>
                    <a:pt x="23" y="3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0" name="Freeform 60">
              <a:extLst>
                <a:ext uri="{FF2B5EF4-FFF2-40B4-BE49-F238E27FC236}">
                  <a16:creationId xmlns:a16="http://schemas.microsoft.com/office/drawing/2014/main" id="{CFFB0D0B-D5D9-4C57-ACAD-9C884632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047"/>
              <a:ext cx="35" cy="38"/>
            </a:xfrm>
            <a:custGeom>
              <a:avLst/>
              <a:gdLst>
                <a:gd name="T0" fmla="*/ 0 w 34"/>
                <a:gd name="T1" fmla="*/ 0 h 37"/>
                <a:gd name="T2" fmla="*/ 8 w 34"/>
                <a:gd name="T3" fmla="*/ 3 h 37"/>
                <a:gd name="T4" fmla="*/ 15 w 34"/>
                <a:gd name="T5" fmla="*/ 11 h 37"/>
                <a:gd name="T6" fmla="*/ 31 w 34"/>
                <a:gd name="T7" fmla="*/ 27 h 37"/>
                <a:gd name="T8" fmla="*/ 39 w 34"/>
                <a:gd name="T9" fmla="*/ 4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7">
                  <a:moveTo>
                    <a:pt x="0" y="0"/>
                  </a:moveTo>
                  <a:lnTo>
                    <a:pt x="8" y="3"/>
                  </a:lnTo>
                  <a:lnTo>
                    <a:pt x="15" y="11"/>
                  </a:lnTo>
                  <a:lnTo>
                    <a:pt x="26" y="22"/>
                  </a:lnTo>
                  <a:lnTo>
                    <a:pt x="34" y="37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1" name="Freeform 61">
              <a:extLst>
                <a:ext uri="{FF2B5EF4-FFF2-40B4-BE49-F238E27FC236}">
                  <a16:creationId xmlns:a16="http://schemas.microsoft.com/office/drawing/2014/main" id="{10A60A0C-FDBA-4182-9D2B-8022611E2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085"/>
              <a:ext cx="31" cy="109"/>
            </a:xfrm>
            <a:custGeom>
              <a:avLst/>
              <a:gdLst>
                <a:gd name="T0" fmla="*/ 0 w 30"/>
                <a:gd name="T1" fmla="*/ 0 h 105"/>
                <a:gd name="T2" fmla="*/ 7 w 30"/>
                <a:gd name="T3" fmla="*/ 24 h 105"/>
                <a:gd name="T4" fmla="*/ 20 w 30"/>
                <a:gd name="T5" fmla="*/ 55 h 105"/>
                <a:gd name="T6" fmla="*/ 27 w 30"/>
                <a:gd name="T7" fmla="*/ 86 h 105"/>
                <a:gd name="T8" fmla="*/ 35 w 30"/>
                <a:gd name="T9" fmla="*/ 126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05">
                  <a:moveTo>
                    <a:pt x="0" y="0"/>
                  </a:moveTo>
                  <a:lnTo>
                    <a:pt x="7" y="19"/>
                  </a:lnTo>
                  <a:lnTo>
                    <a:pt x="15" y="45"/>
                  </a:lnTo>
                  <a:lnTo>
                    <a:pt x="22" y="71"/>
                  </a:lnTo>
                  <a:lnTo>
                    <a:pt x="30" y="105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2" name="Freeform 62">
              <a:extLst>
                <a:ext uri="{FF2B5EF4-FFF2-40B4-BE49-F238E27FC236}">
                  <a16:creationId xmlns:a16="http://schemas.microsoft.com/office/drawing/2014/main" id="{EB964932-733C-4964-8D2C-978060754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2194"/>
              <a:ext cx="34" cy="170"/>
            </a:xfrm>
            <a:custGeom>
              <a:avLst/>
              <a:gdLst>
                <a:gd name="T0" fmla="*/ 0 w 33"/>
                <a:gd name="T1" fmla="*/ 0 h 164"/>
                <a:gd name="T2" fmla="*/ 7 w 33"/>
                <a:gd name="T3" fmla="*/ 43 h 164"/>
                <a:gd name="T4" fmla="*/ 15 w 33"/>
                <a:gd name="T5" fmla="*/ 89 h 164"/>
                <a:gd name="T6" fmla="*/ 31 w 33"/>
                <a:gd name="T7" fmla="*/ 143 h 164"/>
                <a:gd name="T8" fmla="*/ 38 w 33"/>
                <a:gd name="T9" fmla="*/ 196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64">
                  <a:moveTo>
                    <a:pt x="0" y="0"/>
                  </a:moveTo>
                  <a:lnTo>
                    <a:pt x="7" y="37"/>
                  </a:lnTo>
                  <a:lnTo>
                    <a:pt x="15" y="74"/>
                  </a:lnTo>
                  <a:lnTo>
                    <a:pt x="26" y="119"/>
                  </a:lnTo>
                  <a:lnTo>
                    <a:pt x="33" y="164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3" name="Freeform 63">
              <a:extLst>
                <a:ext uri="{FF2B5EF4-FFF2-40B4-BE49-F238E27FC236}">
                  <a16:creationId xmlns:a16="http://schemas.microsoft.com/office/drawing/2014/main" id="{E10FEF25-FF11-46B7-8CFF-0DA20FCA7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2364"/>
              <a:ext cx="31" cy="212"/>
            </a:xfrm>
            <a:custGeom>
              <a:avLst/>
              <a:gdLst>
                <a:gd name="T0" fmla="*/ 0 w 30"/>
                <a:gd name="T1" fmla="*/ 0 h 205"/>
                <a:gd name="T2" fmla="*/ 8 w 30"/>
                <a:gd name="T3" fmla="*/ 58 h 205"/>
                <a:gd name="T4" fmla="*/ 20 w 30"/>
                <a:gd name="T5" fmla="*/ 115 h 205"/>
                <a:gd name="T6" fmla="*/ 35 w 30"/>
                <a:gd name="T7" fmla="*/ 242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05">
                  <a:moveTo>
                    <a:pt x="0" y="0"/>
                  </a:moveTo>
                  <a:lnTo>
                    <a:pt x="8" y="48"/>
                  </a:lnTo>
                  <a:lnTo>
                    <a:pt x="15" y="97"/>
                  </a:lnTo>
                  <a:lnTo>
                    <a:pt x="30" y="205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4" name="Freeform 64">
              <a:extLst>
                <a:ext uri="{FF2B5EF4-FFF2-40B4-BE49-F238E27FC236}">
                  <a16:creationId xmlns:a16="http://schemas.microsoft.com/office/drawing/2014/main" id="{E352FFD2-873F-4757-B320-51C72BD0D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2576"/>
              <a:ext cx="35" cy="236"/>
            </a:xfrm>
            <a:custGeom>
              <a:avLst/>
              <a:gdLst>
                <a:gd name="T0" fmla="*/ 0 w 34"/>
                <a:gd name="T1" fmla="*/ 0 h 228"/>
                <a:gd name="T2" fmla="*/ 15 w 34"/>
                <a:gd name="T3" fmla="*/ 132 h 228"/>
                <a:gd name="T4" fmla="*/ 39 w 34"/>
                <a:gd name="T5" fmla="*/ 271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228">
                  <a:moveTo>
                    <a:pt x="0" y="0"/>
                  </a:moveTo>
                  <a:lnTo>
                    <a:pt x="15" y="112"/>
                  </a:lnTo>
                  <a:lnTo>
                    <a:pt x="34" y="228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713" name="Group 65">
            <a:extLst>
              <a:ext uri="{FF2B5EF4-FFF2-40B4-BE49-F238E27FC236}">
                <a16:creationId xmlns:a16="http://schemas.microsoft.com/office/drawing/2014/main" id="{B5854170-1765-46BD-9D6D-092096DB22EF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3579813"/>
            <a:ext cx="2627313" cy="1768475"/>
            <a:chOff x="2920" y="2255"/>
            <a:chExt cx="1655" cy="1114"/>
          </a:xfrm>
        </p:grpSpPr>
        <p:sp>
          <p:nvSpPr>
            <p:cNvPr id="14415" name="Freeform 66">
              <a:extLst>
                <a:ext uri="{FF2B5EF4-FFF2-40B4-BE49-F238E27FC236}">
                  <a16:creationId xmlns:a16="http://schemas.microsoft.com/office/drawing/2014/main" id="{A5901B99-F576-48CF-AF90-0E593DC8F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2812"/>
              <a:ext cx="34" cy="336"/>
            </a:xfrm>
            <a:custGeom>
              <a:avLst/>
              <a:gdLst>
                <a:gd name="T0" fmla="*/ 0 w 33"/>
                <a:gd name="T1" fmla="*/ 0 h 325"/>
                <a:gd name="T2" fmla="*/ 7 w 33"/>
                <a:gd name="T3" fmla="*/ 101 h 325"/>
                <a:gd name="T4" fmla="*/ 23 w 33"/>
                <a:gd name="T5" fmla="*/ 203 h 325"/>
                <a:gd name="T6" fmla="*/ 31 w 33"/>
                <a:gd name="T7" fmla="*/ 301 h 325"/>
                <a:gd name="T8" fmla="*/ 35 w 33"/>
                <a:gd name="T9" fmla="*/ 344 h 325"/>
                <a:gd name="T10" fmla="*/ 38 w 33"/>
                <a:gd name="T11" fmla="*/ 384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325">
                  <a:moveTo>
                    <a:pt x="0" y="0"/>
                  </a:moveTo>
                  <a:lnTo>
                    <a:pt x="7" y="86"/>
                  </a:lnTo>
                  <a:lnTo>
                    <a:pt x="18" y="172"/>
                  </a:lnTo>
                  <a:lnTo>
                    <a:pt x="26" y="254"/>
                  </a:lnTo>
                  <a:lnTo>
                    <a:pt x="30" y="291"/>
                  </a:lnTo>
                  <a:lnTo>
                    <a:pt x="33" y="325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Freeform 67">
              <a:extLst>
                <a:ext uri="{FF2B5EF4-FFF2-40B4-BE49-F238E27FC236}">
                  <a16:creationId xmlns:a16="http://schemas.microsoft.com/office/drawing/2014/main" id="{CFA8BD08-A6E6-44F1-8F6B-7929B7F26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3148"/>
              <a:ext cx="31" cy="208"/>
            </a:xfrm>
            <a:custGeom>
              <a:avLst/>
              <a:gdLst>
                <a:gd name="T0" fmla="*/ 0 w 30"/>
                <a:gd name="T1" fmla="*/ 0 h 201"/>
                <a:gd name="T2" fmla="*/ 8 w 30"/>
                <a:gd name="T3" fmla="*/ 73 h 201"/>
                <a:gd name="T4" fmla="*/ 20 w 30"/>
                <a:gd name="T5" fmla="*/ 141 h 201"/>
                <a:gd name="T6" fmla="*/ 24 w 30"/>
                <a:gd name="T7" fmla="*/ 172 h 201"/>
                <a:gd name="T8" fmla="*/ 28 w 30"/>
                <a:gd name="T9" fmla="*/ 199 h 201"/>
                <a:gd name="T10" fmla="*/ 32 w 30"/>
                <a:gd name="T11" fmla="*/ 222 h 201"/>
                <a:gd name="T12" fmla="*/ 35 w 30"/>
                <a:gd name="T13" fmla="*/ 238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01">
                  <a:moveTo>
                    <a:pt x="0" y="0"/>
                  </a:moveTo>
                  <a:lnTo>
                    <a:pt x="8" y="63"/>
                  </a:lnTo>
                  <a:lnTo>
                    <a:pt x="15" y="119"/>
                  </a:lnTo>
                  <a:lnTo>
                    <a:pt x="19" y="145"/>
                  </a:lnTo>
                  <a:lnTo>
                    <a:pt x="23" y="168"/>
                  </a:lnTo>
                  <a:lnTo>
                    <a:pt x="27" y="187"/>
                  </a:lnTo>
                  <a:lnTo>
                    <a:pt x="30" y="201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Freeform 68">
              <a:extLst>
                <a:ext uri="{FF2B5EF4-FFF2-40B4-BE49-F238E27FC236}">
                  <a16:creationId xmlns:a16="http://schemas.microsoft.com/office/drawing/2014/main" id="{12B5565E-09B0-4229-A854-7C2C83CE9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3356"/>
              <a:ext cx="35" cy="13"/>
            </a:xfrm>
            <a:custGeom>
              <a:avLst/>
              <a:gdLst>
                <a:gd name="T0" fmla="*/ 0 w 34"/>
                <a:gd name="T1" fmla="*/ 0 h 12"/>
                <a:gd name="T2" fmla="*/ 8 w 34"/>
                <a:gd name="T3" fmla="*/ 13 h 12"/>
                <a:gd name="T4" fmla="*/ 15 w 34"/>
                <a:gd name="T5" fmla="*/ 17 h 12"/>
                <a:gd name="T6" fmla="*/ 31 w 34"/>
                <a:gd name="T7" fmla="*/ 13 h 12"/>
                <a:gd name="T8" fmla="*/ 39 w 3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2">
                  <a:moveTo>
                    <a:pt x="0" y="0"/>
                  </a:moveTo>
                  <a:lnTo>
                    <a:pt x="8" y="8"/>
                  </a:lnTo>
                  <a:lnTo>
                    <a:pt x="15" y="12"/>
                  </a:lnTo>
                  <a:lnTo>
                    <a:pt x="26" y="8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Freeform 69">
              <a:extLst>
                <a:ext uri="{FF2B5EF4-FFF2-40B4-BE49-F238E27FC236}">
                  <a16:creationId xmlns:a16="http://schemas.microsoft.com/office/drawing/2014/main" id="{11B5DB61-4F87-43DB-BAA3-47901C2F8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3148"/>
              <a:ext cx="31" cy="208"/>
            </a:xfrm>
            <a:custGeom>
              <a:avLst/>
              <a:gdLst>
                <a:gd name="T0" fmla="*/ 0 w 30"/>
                <a:gd name="T1" fmla="*/ 238 h 201"/>
                <a:gd name="T2" fmla="*/ 4 w 30"/>
                <a:gd name="T3" fmla="*/ 222 h 201"/>
                <a:gd name="T4" fmla="*/ 7 w 30"/>
                <a:gd name="T5" fmla="*/ 199 h 201"/>
                <a:gd name="T6" fmla="*/ 11 w 30"/>
                <a:gd name="T7" fmla="*/ 172 h 201"/>
                <a:gd name="T8" fmla="*/ 20 w 30"/>
                <a:gd name="T9" fmla="*/ 141 h 201"/>
                <a:gd name="T10" fmla="*/ 27 w 30"/>
                <a:gd name="T11" fmla="*/ 73 h 201"/>
                <a:gd name="T12" fmla="*/ 35 w 30"/>
                <a:gd name="T13" fmla="*/ 0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01">
                  <a:moveTo>
                    <a:pt x="0" y="201"/>
                  </a:moveTo>
                  <a:lnTo>
                    <a:pt x="4" y="187"/>
                  </a:lnTo>
                  <a:lnTo>
                    <a:pt x="7" y="168"/>
                  </a:lnTo>
                  <a:lnTo>
                    <a:pt x="11" y="145"/>
                  </a:lnTo>
                  <a:lnTo>
                    <a:pt x="15" y="119"/>
                  </a:lnTo>
                  <a:lnTo>
                    <a:pt x="22" y="63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Freeform 70">
              <a:extLst>
                <a:ext uri="{FF2B5EF4-FFF2-40B4-BE49-F238E27FC236}">
                  <a16:creationId xmlns:a16="http://schemas.microsoft.com/office/drawing/2014/main" id="{5A75142D-989F-4F94-BFFF-62CC9DEBC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812"/>
              <a:ext cx="35" cy="336"/>
            </a:xfrm>
            <a:custGeom>
              <a:avLst/>
              <a:gdLst>
                <a:gd name="T0" fmla="*/ 0 w 33"/>
                <a:gd name="T1" fmla="*/ 384 h 325"/>
                <a:gd name="T2" fmla="*/ 4 w 33"/>
                <a:gd name="T3" fmla="*/ 344 h 325"/>
                <a:gd name="T4" fmla="*/ 7 w 33"/>
                <a:gd name="T5" fmla="*/ 301 h 325"/>
                <a:gd name="T6" fmla="*/ 20 w 33"/>
                <a:gd name="T7" fmla="*/ 203 h 325"/>
                <a:gd name="T8" fmla="*/ 36 w 33"/>
                <a:gd name="T9" fmla="*/ 101 h 325"/>
                <a:gd name="T10" fmla="*/ 43 w 33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325">
                  <a:moveTo>
                    <a:pt x="0" y="325"/>
                  </a:moveTo>
                  <a:lnTo>
                    <a:pt x="4" y="291"/>
                  </a:lnTo>
                  <a:lnTo>
                    <a:pt x="7" y="254"/>
                  </a:lnTo>
                  <a:lnTo>
                    <a:pt x="15" y="172"/>
                  </a:lnTo>
                  <a:lnTo>
                    <a:pt x="26" y="86"/>
                  </a:lnTo>
                  <a:lnTo>
                    <a:pt x="33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Freeform 71">
              <a:extLst>
                <a:ext uri="{FF2B5EF4-FFF2-40B4-BE49-F238E27FC236}">
                  <a16:creationId xmlns:a16="http://schemas.microsoft.com/office/drawing/2014/main" id="{D015A852-7DC5-49A9-8383-5D4EB0FD4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2476"/>
              <a:ext cx="31" cy="336"/>
            </a:xfrm>
            <a:custGeom>
              <a:avLst/>
              <a:gdLst>
                <a:gd name="T0" fmla="*/ 0 w 30"/>
                <a:gd name="T1" fmla="*/ 384 h 325"/>
                <a:gd name="T2" fmla="*/ 8 w 30"/>
                <a:gd name="T3" fmla="*/ 282 h 325"/>
                <a:gd name="T4" fmla="*/ 20 w 30"/>
                <a:gd name="T5" fmla="*/ 181 h 325"/>
                <a:gd name="T6" fmla="*/ 28 w 30"/>
                <a:gd name="T7" fmla="*/ 84 h 325"/>
                <a:gd name="T8" fmla="*/ 32 w 30"/>
                <a:gd name="T9" fmla="*/ 39 h 325"/>
                <a:gd name="T10" fmla="*/ 35 w 30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25">
                  <a:moveTo>
                    <a:pt x="0" y="325"/>
                  </a:moveTo>
                  <a:lnTo>
                    <a:pt x="8" y="239"/>
                  </a:lnTo>
                  <a:lnTo>
                    <a:pt x="15" y="153"/>
                  </a:lnTo>
                  <a:lnTo>
                    <a:pt x="23" y="71"/>
                  </a:lnTo>
                  <a:lnTo>
                    <a:pt x="27" y="34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Freeform 72">
              <a:extLst>
                <a:ext uri="{FF2B5EF4-FFF2-40B4-BE49-F238E27FC236}">
                  <a16:creationId xmlns:a16="http://schemas.microsoft.com/office/drawing/2014/main" id="{2A8CA1B7-EB02-4EF6-81C5-AB5FB39C9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2268"/>
              <a:ext cx="35" cy="208"/>
            </a:xfrm>
            <a:custGeom>
              <a:avLst/>
              <a:gdLst>
                <a:gd name="T0" fmla="*/ 0 w 34"/>
                <a:gd name="T1" fmla="*/ 238 h 201"/>
                <a:gd name="T2" fmla="*/ 8 w 34"/>
                <a:gd name="T3" fmla="*/ 164 h 201"/>
                <a:gd name="T4" fmla="*/ 15 w 34"/>
                <a:gd name="T5" fmla="*/ 97 h 201"/>
                <a:gd name="T6" fmla="*/ 28 w 34"/>
                <a:gd name="T7" fmla="*/ 66 h 201"/>
                <a:gd name="T8" fmla="*/ 31 w 34"/>
                <a:gd name="T9" fmla="*/ 38 h 201"/>
                <a:gd name="T10" fmla="*/ 35 w 34"/>
                <a:gd name="T11" fmla="*/ 14 h 201"/>
                <a:gd name="T12" fmla="*/ 39 w 34"/>
                <a:gd name="T13" fmla="*/ 0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01">
                  <a:moveTo>
                    <a:pt x="0" y="201"/>
                  </a:moveTo>
                  <a:lnTo>
                    <a:pt x="8" y="138"/>
                  </a:lnTo>
                  <a:lnTo>
                    <a:pt x="15" y="82"/>
                  </a:lnTo>
                  <a:lnTo>
                    <a:pt x="23" y="56"/>
                  </a:lnTo>
                  <a:lnTo>
                    <a:pt x="26" y="33"/>
                  </a:lnTo>
                  <a:lnTo>
                    <a:pt x="30" y="14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Freeform 73">
              <a:extLst>
                <a:ext uri="{FF2B5EF4-FFF2-40B4-BE49-F238E27FC236}">
                  <a16:creationId xmlns:a16="http://schemas.microsoft.com/office/drawing/2014/main" id="{646E21A0-4DC4-4B96-BE0A-E68459723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2255"/>
              <a:ext cx="35" cy="13"/>
            </a:xfrm>
            <a:custGeom>
              <a:avLst/>
              <a:gdLst>
                <a:gd name="T0" fmla="*/ 0 w 34"/>
                <a:gd name="T1" fmla="*/ 17 h 12"/>
                <a:gd name="T2" fmla="*/ 7 w 34"/>
                <a:gd name="T3" fmla="*/ 4 h 12"/>
                <a:gd name="T4" fmla="*/ 24 w 34"/>
                <a:gd name="T5" fmla="*/ 0 h 12"/>
                <a:gd name="T6" fmla="*/ 31 w 34"/>
                <a:gd name="T7" fmla="*/ 4 h 12"/>
                <a:gd name="T8" fmla="*/ 39 w 34"/>
                <a:gd name="T9" fmla="*/ 1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7" y="4"/>
                  </a:lnTo>
                  <a:lnTo>
                    <a:pt x="19" y="0"/>
                  </a:lnTo>
                  <a:lnTo>
                    <a:pt x="26" y="4"/>
                  </a:lnTo>
                  <a:lnTo>
                    <a:pt x="34" y="12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Freeform 74">
              <a:extLst>
                <a:ext uri="{FF2B5EF4-FFF2-40B4-BE49-F238E27FC236}">
                  <a16:creationId xmlns:a16="http://schemas.microsoft.com/office/drawing/2014/main" id="{10206732-8423-427E-9990-7D8D2DA40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268"/>
              <a:ext cx="30" cy="208"/>
            </a:xfrm>
            <a:custGeom>
              <a:avLst/>
              <a:gdLst>
                <a:gd name="T0" fmla="*/ 0 w 29"/>
                <a:gd name="T1" fmla="*/ 0 h 201"/>
                <a:gd name="T2" fmla="*/ 3 w 29"/>
                <a:gd name="T3" fmla="*/ 14 h 201"/>
                <a:gd name="T4" fmla="*/ 7 w 29"/>
                <a:gd name="T5" fmla="*/ 38 h 201"/>
                <a:gd name="T6" fmla="*/ 11 w 29"/>
                <a:gd name="T7" fmla="*/ 66 h 201"/>
                <a:gd name="T8" fmla="*/ 14 w 29"/>
                <a:gd name="T9" fmla="*/ 97 h 201"/>
                <a:gd name="T10" fmla="*/ 27 w 29"/>
                <a:gd name="T11" fmla="*/ 164 h 201"/>
                <a:gd name="T12" fmla="*/ 34 w 29"/>
                <a:gd name="T13" fmla="*/ 238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201">
                  <a:moveTo>
                    <a:pt x="0" y="0"/>
                  </a:moveTo>
                  <a:lnTo>
                    <a:pt x="3" y="14"/>
                  </a:lnTo>
                  <a:lnTo>
                    <a:pt x="7" y="33"/>
                  </a:lnTo>
                  <a:lnTo>
                    <a:pt x="11" y="56"/>
                  </a:lnTo>
                  <a:lnTo>
                    <a:pt x="14" y="82"/>
                  </a:lnTo>
                  <a:lnTo>
                    <a:pt x="22" y="138"/>
                  </a:lnTo>
                  <a:lnTo>
                    <a:pt x="29" y="201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Freeform 75">
              <a:extLst>
                <a:ext uri="{FF2B5EF4-FFF2-40B4-BE49-F238E27FC236}">
                  <a16:creationId xmlns:a16="http://schemas.microsoft.com/office/drawing/2014/main" id="{267A4041-4C89-495E-96AF-E65A1A1B9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" y="2476"/>
              <a:ext cx="35" cy="336"/>
            </a:xfrm>
            <a:custGeom>
              <a:avLst/>
              <a:gdLst>
                <a:gd name="T0" fmla="*/ 0 w 34"/>
                <a:gd name="T1" fmla="*/ 0 h 325"/>
                <a:gd name="T2" fmla="*/ 4 w 34"/>
                <a:gd name="T3" fmla="*/ 39 h 325"/>
                <a:gd name="T4" fmla="*/ 8 w 34"/>
                <a:gd name="T5" fmla="*/ 84 h 325"/>
                <a:gd name="T6" fmla="*/ 15 w 34"/>
                <a:gd name="T7" fmla="*/ 181 h 325"/>
                <a:gd name="T8" fmla="*/ 32 w 34"/>
                <a:gd name="T9" fmla="*/ 282 h 325"/>
                <a:gd name="T10" fmla="*/ 39 w 34"/>
                <a:gd name="T11" fmla="*/ 384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25">
                  <a:moveTo>
                    <a:pt x="0" y="0"/>
                  </a:moveTo>
                  <a:lnTo>
                    <a:pt x="4" y="34"/>
                  </a:lnTo>
                  <a:lnTo>
                    <a:pt x="8" y="71"/>
                  </a:lnTo>
                  <a:lnTo>
                    <a:pt x="15" y="153"/>
                  </a:lnTo>
                  <a:lnTo>
                    <a:pt x="27" y="239"/>
                  </a:lnTo>
                  <a:lnTo>
                    <a:pt x="34" y="325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Freeform 76">
              <a:extLst>
                <a:ext uri="{FF2B5EF4-FFF2-40B4-BE49-F238E27FC236}">
                  <a16:creationId xmlns:a16="http://schemas.microsoft.com/office/drawing/2014/main" id="{B5471224-A7C8-4FEF-9A84-6343207BA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2812"/>
              <a:ext cx="31" cy="336"/>
            </a:xfrm>
            <a:custGeom>
              <a:avLst/>
              <a:gdLst>
                <a:gd name="T0" fmla="*/ 0 w 30"/>
                <a:gd name="T1" fmla="*/ 0 h 325"/>
                <a:gd name="T2" fmla="*/ 7 w 30"/>
                <a:gd name="T3" fmla="*/ 101 h 325"/>
                <a:gd name="T4" fmla="*/ 20 w 30"/>
                <a:gd name="T5" fmla="*/ 203 h 325"/>
                <a:gd name="T6" fmla="*/ 27 w 30"/>
                <a:gd name="T7" fmla="*/ 301 h 325"/>
                <a:gd name="T8" fmla="*/ 31 w 30"/>
                <a:gd name="T9" fmla="*/ 344 h 325"/>
                <a:gd name="T10" fmla="*/ 35 w 30"/>
                <a:gd name="T11" fmla="*/ 384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25">
                  <a:moveTo>
                    <a:pt x="0" y="0"/>
                  </a:moveTo>
                  <a:lnTo>
                    <a:pt x="7" y="86"/>
                  </a:lnTo>
                  <a:lnTo>
                    <a:pt x="15" y="172"/>
                  </a:lnTo>
                  <a:lnTo>
                    <a:pt x="22" y="254"/>
                  </a:lnTo>
                  <a:lnTo>
                    <a:pt x="26" y="291"/>
                  </a:lnTo>
                  <a:lnTo>
                    <a:pt x="30" y="325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Freeform 77">
              <a:extLst>
                <a:ext uri="{FF2B5EF4-FFF2-40B4-BE49-F238E27FC236}">
                  <a16:creationId xmlns:a16="http://schemas.microsoft.com/office/drawing/2014/main" id="{57CED9EF-AA12-406F-8F4A-D826DA260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3148"/>
              <a:ext cx="34" cy="208"/>
            </a:xfrm>
            <a:custGeom>
              <a:avLst/>
              <a:gdLst>
                <a:gd name="T0" fmla="*/ 0 w 33"/>
                <a:gd name="T1" fmla="*/ 0 h 201"/>
                <a:gd name="T2" fmla="*/ 7 w 33"/>
                <a:gd name="T3" fmla="*/ 73 h 201"/>
                <a:gd name="T4" fmla="*/ 15 w 33"/>
                <a:gd name="T5" fmla="*/ 141 h 201"/>
                <a:gd name="T6" fmla="*/ 27 w 33"/>
                <a:gd name="T7" fmla="*/ 172 h 201"/>
                <a:gd name="T8" fmla="*/ 31 w 33"/>
                <a:gd name="T9" fmla="*/ 199 h 201"/>
                <a:gd name="T10" fmla="*/ 35 w 33"/>
                <a:gd name="T11" fmla="*/ 222 h 201"/>
                <a:gd name="T12" fmla="*/ 38 w 33"/>
                <a:gd name="T13" fmla="*/ 238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01">
                  <a:moveTo>
                    <a:pt x="0" y="0"/>
                  </a:moveTo>
                  <a:lnTo>
                    <a:pt x="7" y="63"/>
                  </a:lnTo>
                  <a:lnTo>
                    <a:pt x="15" y="119"/>
                  </a:lnTo>
                  <a:lnTo>
                    <a:pt x="22" y="145"/>
                  </a:lnTo>
                  <a:lnTo>
                    <a:pt x="26" y="168"/>
                  </a:lnTo>
                  <a:lnTo>
                    <a:pt x="30" y="187"/>
                  </a:lnTo>
                  <a:lnTo>
                    <a:pt x="33" y="201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Freeform 78">
              <a:extLst>
                <a:ext uri="{FF2B5EF4-FFF2-40B4-BE49-F238E27FC236}">
                  <a16:creationId xmlns:a16="http://schemas.microsoft.com/office/drawing/2014/main" id="{66061FB7-023E-4082-ACCC-ED5A55538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3356"/>
              <a:ext cx="35" cy="13"/>
            </a:xfrm>
            <a:custGeom>
              <a:avLst/>
              <a:gdLst>
                <a:gd name="T0" fmla="*/ 0 w 34"/>
                <a:gd name="T1" fmla="*/ 0 h 12"/>
                <a:gd name="T2" fmla="*/ 8 w 34"/>
                <a:gd name="T3" fmla="*/ 13 h 12"/>
                <a:gd name="T4" fmla="*/ 24 w 34"/>
                <a:gd name="T5" fmla="*/ 17 h 12"/>
                <a:gd name="T6" fmla="*/ 32 w 34"/>
                <a:gd name="T7" fmla="*/ 13 h 12"/>
                <a:gd name="T8" fmla="*/ 39 w 3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2">
                  <a:moveTo>
                    <a:pt x="0" y="0"/>
                  </a:moveTo>
                  <a:lnTo>
                    <a:pt x="8" y="8"/>
                  </a:lnTo>
                  <a:lnTo>
                    <a:pt x="19" y="12"/>
                  </a:lnTo>
                  <a:lnTo>
                    <a:pt x="27" y="8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Freeform 79">
              <a:extLst>
                <a:ext uri="{FF2B5EF4-FFF2-40B4-BE49-F238E27FC236}">
                  <a16:creationId xmlns:a16="http://schemas.microsoft.com/office/drawing/2014/main" id="{AF6709A7-62BA-47B8-9DA6-83E15034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3148"/>
              <a:ext cx="31" cy="208"/>
            </a:xfrm>
            <a:custGeom>
              <a:avLst/>
              <a:gdLst>
                <a:gd name="T0" fmla="*/ 0 w 30"/>
                <a:gd name="T1" fmla="*/ 238 h 201"/>
                <a:gd name="T2" fmla="*/ 4 w 30"/>
                <a:gd name="T3" fmla="*/ 222 h 201"/>
                <a:gd name="T4" fmla="*/ 8 w 30"/>
                <a:gd name="T5" fmla="*/ 199 h 201"/>
                <a:gd name="T6" fmla="*/ 11 w 30"/>
                <a:gd name="T7" fmla="*/ 172 h 201"/>
                <a:gd name="T8" fmla="*/ 20 w 30"/>
                <a:gd name="T9" fmla="*/ 141 h 201"/>
                <a:gd name="T10" fmla="*/ 28 w 30"/>
                <a:gd name="T11" fmla="*/ 73 h 201"/>
                <a:gd name="T12" fmla="*/ 35 w 30"/>
                <a:gd name="T13" fmla="*/ 0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01">
                  <a:moveTo>
                    <a:pt x="0" y="201"/>
                  </a:moveTo>
                  <a:lnTo>
                    <a:pt x="4" y="187"/>
                  </a:lnTo>
                  <a:lnTo>
                    <a:pt x="8" y="168"/>
                  </a:lnTo>
                  <a:lnTo>
                    <a:pt x="11" y="145"/>
                  </a:lnTo>
                  <a:lnTo>
                    <a:pt x="15" y="119"/>
                  </a:lnTo>
                  <a:lnTo>
                    <a:pt x="23" y="63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Freeform 80">
              <a:extLst>
                <a:ext uri="{FF2B5EF4-FFF2-40B4-BE49-F238E27FC236}">
                  <a16:creationId xmlns:a16="http://schemas.microsoft.com/office/drawing/2014/main" id="{FF0989DB-9177-4F17-911F-5F1538819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2812"/>
              <a:ext cx="35" cy="336"/>
            </a:xfrm>
            <a:custGeom>
              <a:avLst/>
              <a:gdLst>
                <a:gd name="T0" fmla="*/ 0 w 34"/>
                <a:gd name="T1" fmla="*/ 384 h 325"/>
                <a:gd name="T2" fmla="*/ 4 w 34"/>
                <a:gd name="T3" fmla="*/ 344 h 325"/>
                <a:gd name="T4" fmla="*/ 7 w 34"/>
                <a:gd name="T5" fmla="*/ 301 h 325"/>
                <a:gd name="T6" fmla="*/ 15 w 34"/>
                <a:gd name="T7" fmla="*/ 203 h 325"/>
                <a:gd name="T8" fmla="*/ 31 w 34"/>
                <a:gd name="T9" fmla="*/ 101 h 325"/>
                <a:gd name="T10" fmla="*/ 39 w 34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25">
                  <a:moveTo>
                    <a:pt x="0" y="325"/>
                  </a:moveTo>
                  <a:lnTo>
                    <a:pt x="4" y="291"/>
                  </a:lnTo>
                  <a:lnTo>
                    <a:pt x="7" y="254"/>
                  </a:lnTo>
                  <a:lnTo>
                    <a:pt x="15" y="172"/>
                  </a:lnTo>
                  <a:lnTo>
                    <a:pt x="26" y="86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Freeform 81">
              <a:extLst>
                <a:ext uri="{FF2B5EF4-FFF2-40B4-BE49-F238E27FC236}">
                  <a16:creationId xmlns:a16="http://schemas.microsoft.com/office/drawing/2014/main" id="{F37570CF-3615-449A-A3AA-2EF791BA6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476"/>
              <a:ext cx="30" cy="336"/>
            </a:xfrm>
            <a:custGeom>
              <a:avLst/>
              <a:gdLst>
                <a:gd name="T0" fmla="*/ 0 w 29"/>
                <a:gd name="T1" fmla="*/ 384 h 325"/>
                <a:gd name="T2" fmla="*/ 7 w 29"/>
                <a:gd name="T3" fmla="*/ 282 h 325"/>
                <a:gd name="T4" fmla="*/ 20 w 29"/>
                <a:gd name="T5" fmla="*/ 181 h 325"/>
                <a:gd name="T6" fmla="*/ 27 w 29"/>
                <a:gd name="T7" fmla="*/ 84 h 325"/>
                <a:gd name="T8" fmla="*/ 31 w 29"/>
                <a:gd name="T9" fmla="*/ 39 h 325"/>
                <a:gd name="T10" fmla="*/ 34 w 29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325">
                  <a:moveTo>
                    <a:pt x="0" y="325"/>
                  </a:moveTo>
                  <a:lnTo>
                    <a:pt x="7" y="239"/>
                  </a:lnTo>
                  <a:lnTo>
                    <a:pt x="15" y="153"/>
                  </a:lnTo>
                  <a:lnTo>
                    <a:pt x="22" y="71"/>
                  </a:lnTo>
                  <a:lnTo>
                    <a:pt x="26" y="34"/>
                  </a:lnTo>
                  <a:lnTo>
                    <a:pt x="29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Freeform 82">
              <a:extLst>
                <a:ext uri="{FF2B5EF4-FFF2-40B4-BE49-F238E27FC236}">
                  <a16:creationId xmlns:a16="http://schemas.microsoft.com/office/drawing/2014/main" id="{DA00B4DD-4F46-4232-8F4F-8DA6B5B9B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2268"/>
              <a:ext cx="35" cy="208"/>
            </a:xfrm>
            <a:custGeom>
              <a:avLst/>
              <a:gdLst>
                <a:gd name="T0" fmla="*/ 0 w 34"/>
                <a:gd name="T1" fmla="*/ 238 h 201"/>
                <a:gd name="T2" fmla="*/ 8 w 34"/>
                <a:gd name="T3" fmla="*/ 164 h 201"/>
                <a:gd name="T4" fmla="*/ 15 w 34"/>
                <a:gd name="T5" fmla="*/ 97 h 201"/>
                <a:gd name="T6" fmla="*/ 28 w 34"/>
                <a:gd name="T7" fmla="*/ 66 h 201"/>
                <a:gd name="T8" fmla="*/ 32 w 34"/>
                <a:gd name="T9" fmla="*/ 38 h 201"/>
                <a:gd name="T10" fmla="*/ 35 w 34"/>
                <a:gd name="T11" fmla="*/ 14 h 201"/>
                <a:gd name="T12" fmla="*/ 39 w 34"/>
                <a:gd name="T13" fmla="*/ 0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01">
                  <a:moveTo>
                    <a:pt x="0" y="201"/>
                  </a:moveTo>
                  <a:lnTo>
                    <a:pt x="8" y="138"/>
                  </a:lnTo>
                  <a:lnTo>
                    <a:pt x="15" y="82"/>
                  </a:lnTo>
                  <a:lnTo>
                    <a:pt x="23" y="56"/>
                  </a:lnTo>
                  <a:lnTo>
                    <a:pt x="27" y="33"/>
                  </a:lnTo>
                  <a:lnTo>
                    <a:pt x="30" y="14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Freeform 83">
              <a:extLst>
                <a:ext uri="{FF2B5EF4-FFF2-40B4-BE49-F238E27FC236}">
                  <a16:creationId xmlns:a16="http://schemas.microsoft.com/office/drawing/2014/main" id="{31C5BE5D-2E7E-460F-A5D8-BEC637A66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2255"/>
              <a:ext cx="31" cy="13"/>
            </a:xfrm>
            <a:custGeom>
              <a:avLst/>
              <a:gdLst>
                <a:gd name="T0" fmla="*/ 0 w 30"/>
                <a:gd name="T1" fmla="*/ 17 h 12"/>
                <a:gd name="T2" fmla="*/ 8 w 30"/>
                <a:gd name="T3" fmla="*/ 4 h 12"/>
                <a:gd name="T4" fmla="*/ 20 w 30"/>
                <a:gd name="T5" fmla="*/ 0 h 12"/>
                <a:gd name="T6" fmla="*/ 27 w 30"/>
                <a:gd name="T7" fmla="*/ 4 h 12"/>
                <a:gd name="T8" fmla="*/ 35 w 30"/>
                <a:gd name="T9" fmla="*/ 1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2">
                  <a:moveTo>
                    <a:pt x="0" y="12"/>
                  </a:moveTo>
                  <a:lnTo>
                    <a:pt x="8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30" y="12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Freeform 84">
              <a:extLst>
                <a:ext uri="{FF2B5EF4-FFF2-40B4-BE49-F238E27FC236}">
                  <a16:creationId xmlns:a16="http://schemas.microsoft.com/office/drawing/2014/main" id="{B095F740-DF45-46EA-B59B-410FBF2D2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2268"/>
              <a:ext cx="35" cy="208"/>
            </a:xfrm>
            <a:custGeom>
              <a:avLst/>
              <a:gdLst>
                <a:gd name="T0" fmla="*/ 0 w 34"/>
                <a:gd name="T1" fmla="*/ 0 h 201"/>
                <a:gd name="T2" fmla="*/ 4 w 34"/>
                <a:gd name="T3" fmla="*/ 14 h 201"/>
                <a:gd name="T4" fmla="*/ 7 w 34"/>
                <a:gd name="T5" fmla="*/ 38 h 201"/>
                <a:gd name="T6" fmla="*/ 11 w 34"/>
                <a:gd name="T7" fmla="*/ 66 h 201"/>
                <a:gd name="T8" fmla="*/ 15 w 34"/>
                <a:gd name="T9" fmla="*/ 97 h 201"/>
                <a:gd name="T10" fmla="*/ 31 w 34"/>
                <a:gd name="T11" fmla="*/ 164 h 201"/>
                <a:gd name="T12" fmla="*/ 39 w 34"/>
                <a:gd name="T13" fmla="*/ 238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01">
                  <a:moveTo>
                    <a:pt x="0" y="0"/>
                  </a:moveTo>
                  <a:lnTo>
                    <a:pt x="4" y="14"/>
                  </a:lnTo>
                  <a:lnTo>
                    <a:pt x="7" y="33"/>
                  </a:lnTo>
                  <a:lnTo>
                    <a:pt x="11" y="56"/>
                  </a:lnTo>
                  <a:lnTo>
                    <a:pt x="15" y="82"/>
                  </a:lnTo>
                  <a:lnTo>
                    <a:pt x="26" y="138"/>
                  </a:lnTo>
                  <a:lnTo>
                    <a:pt x="34" y="201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4" name="Freeform 85">
              <a:extLst>
                <a:ext uri="{FF2B5EF4-FFF2-40B4-BE49-F238E27FC236}">
                  <a16:creationId xmlns:a16="http://schemas.microsoft.com/office/drawing/2014/main" id="{BE9DD9BF-934D-48B5-B3BB-8D514ABC3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2476"/>
              <a:ext cx="34" cy="336"/>
            </a:xfrm>
            <a:custGeom>
              <a:avLst/>
              <a:gdLst>
                <a:gd name="T0" fmla="*/ 0 w 33"/>
                <a:gd name="T1" fmla="*/ 0 h 325"/>
                <a:gd name="T2" fmla="*/ 3 w 33"/>
                <a:gd name="T3" fmla="*/ 39 h 325"/>
                <a:gd name="T4" fmla="*/ 7 w 33"/>
                <a:gd name="T5" fmla="*/ 84 h 325"/>
                <a:gd name="T6" fmla="*/ 23 w 33"/>
                <a:gd name="T7" fmla="*/ 181 h 325"/>
                <a:gd name="T8" fmla="*/ 31 w 33"/>
                <a:gd name="T9" fmla="*/ 282 h 325"/>
                <a:gd name="T10" fmla="*/ 38 w 33"/>
                <a:gd name="T11" fmla="*/ 384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325">
                  <a:moveTo>
                    <a:pt x="0" y="0"/>
                  </a:moveTo>
                  <a:lnTo>
                    <a:pt x="3" y="34"/>
                  </a:lnTo>
                  <a:lnTo>
                    <a:pt x="7" y="71"/>
                  </a:lnTo>
                  <a:lnTo>
                    <a:pt x="18" y="153"/>
                  </a:lnTo>
                  <a:lnTo>
                    <a:pt x="26" y="239"/>
                  </a:lnTo>
                  <a:lnTo>
                    <a:pt x="33" y="325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5" name="Freeform 86">
              <a:extLst>
                <a:ext uri="{FF2B5EF4-FFF2-40B4-BE49-F238E27FC236}">
                  <a16:creationId xmlns:a16="http://schemas.microsoft.com/office/drawing/2014/main" id="{771414B2-FAA6-4A6F-BF34-487D9BD57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" y="2812"/>
              <a:ext cx="31" cy="336"/>
            </a:xfrm>
            <a:custGeom>
              <a:avLst/>
              <a:gdLst>
                <a:gd name="T0" fmla="*/ 0 w 30"/>
                <a:gd name="T1" fmla="*/ 0 h 325"/>
                <a:gd name="T2" fmla="*/ 8 w 30"/>
                <a:gd name="T3" fmla="*/ 101 h 325"/>
                <a:gd name="T4" fmla="*/ 20 w 30"/>
                <a:gd name="T5" fmla="*/ 203 h 325"/>
                <a:gd name="T6" fmla="*/ 28 w 30"/>
                <a:gd name="T7" fmla="*/ 301 h 325"/>
                <a:gd name="T8" fmla="*/ 31 w 30"/>
                <a:gd name="T9" fmla="*/ 344 h 325"/>
                <a:gd name="T10" fmla="*/ 35 w 30"/>
                <a:gd name="T11" fmla="*/ 384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25">
                  <a:moveTo>
                    <a:pt x="0" y="0"/>
                  </a:moveTo>
                  <a:lnTo>
                    <a:pt x="8" y="86"/>
                  </a:lnTo>
                  <a:lnTo>
                    <a:pt x="15" y="172"/>
                  </a:lnTo>
                  <a:lnTo>
                    <a:pt x="23" y="254"/>
                  </a:lnTo>
                  <a:lnTo>
                    <a:pt x="26" y="291"/>
                  </a:lnTo>
                  <a:lnTo>
                    <a:pt x="30" y="325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6" name="Freeform 87">
              <a:extLst>
                <a:ext uri="{FF2B5EF4-FFF2-40B4-BE49-F238E27FC236}">
                  <a16:creationId xmlns:a16="http://schemas.microsoft.com/office/drawing/2014/main" id="{FB89721B-E82F-49DB-9529-28AADDB7D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3148"/>
              <a:ext cx="36" cy="208"/>
            </a:xfrm>
            <a:custGeom>
              <a:avLst/>
              <a:gdLst>
                <a:gd name="T0" fmla="*/ 0 w 34"/>
                <a:gd name="T1" fmla="*/ 0 h 201"/>
                <a:gd name="T2" fmla="*/ 8 w 34"/>
                <a:gd name="T3" fmla="*/ 73 h 201"/>
                <a:gd name="T4" fmla="*/ 20 w 34"/>
                <a:gd name="T5" fmla="*/ 141 h 201"/>
                <a:gd name="T6" fmla="*/ 28 w 34"/>
                <a:gd name="T7" fmla="*/ 172 h 201"/>
                <a:gd name="T8" fmla="*/ 36 w 34"/>
                <a:gd name="T9" fmla="*/ 199 h 201"/>
                <a:gd name="T10" fmla="*/ 40 w 34"/>
                <a:gd name="T11" fmla="*/ 222 h 201"/>
                <a:gd name="T12" fmla="*/ 44 w 34"/>
                <a:gd name="T13" fmla="*/ 238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01">
                  <a:moveTo>
                    <a:pt x="0" y="0"/>
                  </a:moveTo>
                  <a:lnTo>
                    <a:pt x="8" y="63"/>
                  </a:lnTo>
                  <a:lnTo>
                    <a:pt x="15" y="119"/>
                  </a:lnTo>
                  <a:lnTo>
                    <a:pt x="22" y="145"/>
                  </a:lnTo>
                  <a:lnTo>
                    <a:pt x="26" y="168"/>
                  </a:lnTo>
                  <a:lnTo>
                    <a:pt x="30" y="187"/>
                  </a:lnTo>
                  <a:lnTo>
                    <a:pt x="34" y="201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Freeform 88">
              <a:extLst>
                <a:ext uri="{FF2B5EF4-FFF2-40B4-BE49-F238E27FC236}">
                  <a16:creationId xmlns:a16="http://schemas.microsoft.com/office/drawing/2014/main" id="{35FDC2A7-7C18-469E-BB21-C04271A35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3356"/>
              <a:ext cx="30" cy="13"/>
            </a:xfrm>
            <a:custGeom>
              <a:avLst/>
              <a:gdLst>
                <a:gd name="T0" fmla="*/ 0 w 30"/>
                <a:gd name="T1" fmla="*/ 0 h 12"/>
                <a:gd name="T2" fmla="*/ 7 w 30"/>
                <a:gd name="T3" fmla="*/ 13 h 12"/>
                <a:gd name="T4" fmla="*/ 15 w 30"/>
                <a:gd name="T5" fmla="*/ 17 h 12"/>
                <a:gd name="T6" fmla="*/ 22 w 30"/>
                <a:gd name="T7" fmla="*/ 13 h 12"/>
                <a:gd name="T8" fmla="*/ 30 w 3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2">
                  <a:moveTo>
                    <a:pt x="0" y="0"/>
                  </a:moveTo>
                  <a:lnTo>
                    <a:pt x="7" y="8"/>
                  </a:lnTo>
                  <a:lnTo>
                    <a:pt x="15" y="12"/>
                  </a:lnTo>
                  <a:lnTo>
                    <a:pt x="22" y="8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Freeform 89">
              <a:extLst>
                <a:ext uri="{FF2B5EF4-FFF2-40B4-BE49-F238E27FC236}">
                  <a16:creationId xmlns:a16="http://schemas.microsoft.com/office/drawing/2014/main" id="{0EC6296D-6D52-42DA-83F1-DD6CC3806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3148"/>
              <a:ext cx="35" cy="208"/>
            </a:xfrm>
            <a:custGeom>
              <a:avLst/>
              <a:gdLst>
                <a:gd name="T0" fmla="*/ 0 w 33"/>
                <a:gd name="T1" fmla="*/ 238 h 201"/>
                <a:gd name="T2" fmla="*/ 3 w 33"/>
                <a:gd name="T3" fmla="*/ 222 h 201"/>
                <a:gd name="T4" fmla="*/ 7 w 33"/>
                <a:gd name="T5" fmla="*/ 199 h 201"/>
                <a:gd name="T6" fmla="*/ 16 w 33"/>
                <a:gd name="T7" fmla="*/ 172 h 201"/>
                <a:gd name="T8" fmla="*/ 19 w 33"/>
                <a:gd name="T9" fmla="*/ 141 h 201"/>
                <a:gd name="T10" fmla="*/ 36 w 33"/>
                <a:gd name="T11" fmla="*/ 73 h 201"/>
                <a:gd name="T12" fmla="*/ 43 w 33"/>
                <a:gd name="T13" fmla="*/ 0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01">
                  <a:moveTo>
                    <a:pt x="0" y="201"/>
                  </a:moveTo>
                  <a:lnTo>
                    <a:pt x="3" y="187"/>
                  </a:lnTo>
                  <a:lnTo>
                    <a:pt x="7" y="168"/>
                  </a:lnTo>
                  <a:lnTo>
                    <a:pt x="11" y="145"/>
                  </a:lnTo>
                  <a:lnTo>
                    <a:pt x="14" y="119"/>
                  </a:lnTo>
                  <a:lnTo>
                    <a:pt x="26" y="63"/>
                  </a:lnTo>
                  <a:lnTo>
                    <a:pt x="33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" name="Freeform 90">
              <a:extLst>
                <a:ext uri="{FF2B5EF4-FFF2-40B4-BE49-F238E27FC236}">
                  <a16:creationId xmlns:a16="http://schemas.microsoft.com/office/drawing/2014/main" id="{BEDABE2E-F6E2-4F69-A5CA-A339AFE8C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2812"/>
              <a:ext cx="35" cy="336"/>
            </a:xfrm>
            <a:custGeom>
              <a:avLst/>
              <a:gdLst>
                <a:gd name="T0" fmla="*/ 0 w 34"/>
                <a:gd name="T1" fmla="*/ 384 h 325"/>
                <a:gd name="T2" fmla="*/ 4 w 34"/>
                <a:gd name="T3" fmla="*/ 344 h 325"/>
                <a:gd name="T4" fmla="*/ 8 w 34"/>
                <a:gd name="T5" fmla="*/ 301 h 325"/>
                <a:gd name="T6" fmla="*/ 24 w 34"/>
                <a:gd name="T7" fmla="*/ 203 h 325"/>
                <a:gd name="T8" fmla="*/ 31 w 34"/>
                <a:gd name="T9" fmla="*/ 101 h 325"/>
                <a:gd name="T10" fmla="*/ 39 w 34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25">
                  <a:moveTo>
                    <a:pt x="0" y="325"/>
                  </a:moveTo>
                  <a:lnTo>
                    <a:pt x="4" y="291"/>
                  </a:lnTo>
                  <a:lnTo>
                    <a:pt x="8" y="254"/>
                  </a:lnTo>
                  <a:lnTo>
                    <a:pt x="19" y="172"/>
                  </a:lnTo>
                  <a:lnTo>
                    <a:pt x="26" y="86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" name="Freeform 91">
              <a:extLst>
                <a:ext uri="{FF2B5EF4-FFF2-40B4-BE49-F238E27FC236}">
                  <a16:creationId xmlns:a16="http://schemas.microsoft.com/office/drawing/2014/main" id="{C59E8E81-C344-4C6C-B06E-5ACAF6E9B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2476"/>
              <a:ext cx="31" cy="336"/>
            </a:xfrm>
            <a:custGeom>
              <a:avLst/>
              <a:gdLst>
                <a:gd name="T0" fmla="*/ 0 w 30"/>
                <a:gd name="T1" fmla="*/ 384 h 325"/>
                <a:gd name="T2" fmla="*/ 7 w 30"/>
                <a:gd name="T3" fmla="*/ 282 h 325"/>
                <a:gd name="T4" fmla="*/ 20 w 30"/>
                <a:gd name="T5" fmla="*/ 181 h 325"/>
                <a:gd name="T6" fmla="*/ 27 w 30"/>
                <a:gd name="T7" fmla="*/ 84 h 325"/>
                <a:gd name="T8" fmla="*/ 31 w 30"/>
                <a:gd name="T9" fmla="*/ 39 h 325"/>
                <a:gd name="T10" fmla="*/ 35 w 30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25">
                  <a:moveTo>
                    <a:pt x="0" y="325"/>
                  </a:moveTo>
                  <a:lnTo>
                    <a:pt x="7" y="239"/>
                  </a:lnTo>
                  <a:lnTo>
                    <a:pt x="15" y="153"/>
                  </a:lnTo>
                  <a:lnTo>
                    <a:pt x="22" y="71"/>
                  </a:lnTo>
                  <a:lnTo>
                    <a:pt x="26" y="34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" name="Freeform 92">
              <a:extLst>
                <a:ext uri="{FF2B5EF4-FFF2-40B4-BE49-F238E27FC236}">
                  <a16:creationId xmlns:a16="http://schemas.microsoft.com/office/drawing/2014/main" id="{B4EC330F-0159-4A28-9473-C083D0B1A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2268"/>
              <a:ext cx="34" cy="208"/>
            </a:xfrm>
            <a:custGeom>
              <a:avLst/>
              <a:gdLst>
                <a:gd name="T0" fmla="*/ 0 w 33"/>
                <a:gd name="T1" fmla="*/ 238 h 201"/>
                <a:gd name="T2" fmla="*/ 7 w 33"/>
                <a:gd name="T3" fmla="*/ 164 h 201"/>
                <a:gd name="T4" fmla="*/ 15 w 33"/>
                <a:gd name="T5" fmla="*/ 97 h 201"/>
                <a:gd name="T6" fmla="*/ 27 w 33"/>
                <a:gd name="T7" fmla="*/ 66 h 201"/>
                <a:gd name="T8" fmla="*/ 31 w 33"/>
                <a:gd name="T9" fmla="*/ 38 h 201"/>
                <a:gd name="T10" fmla="*/ 35 w 33"/>
                <a:gd name="T11" fmla="*/ 14 h 201"/>
                <a:gd name="T12" fmla="*/ 38 w 33"/>
                <a:gd name="T13" fmla="*/ 0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01">
                  <a:moveTo>
                    <a:pt x="0" y="201"/>
                  </a:moveTo>
                  <a:lnTo>
                    <a:pt x="7" y="138"/>
                  </a:lnTo>
                  <a:lnTo>
                    <a:pt x="15" y="82"/>
                  </a:lnTo>
                  <a:lnTo>
                    <a:pt x="22" y="56"/>
                  </a:lnTo>
                  <a:lnTo>
                    <a:pt x="26" y="33"/>
                  </a:lnTo>
                  <a:lnTo>
                    <a:pt x="30" y="14"/>
                  </a:lnTo>
                  <a:lnTo>
                    <a:pt x="33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" name="Freeform 93">
              <a:extLst>
                <a:ext uri="{FF2B5EF4-FFF2-40B4-BE49-F238E27FC236}">
                  <a16:creationId xmlns:a16="http://schemas.microsoft.com/office/drawing/2014/main" id="{C74FB2D2-53F7-40E9-8589-9EDF3E467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255"/>
              <a:ext cx="31" cy="13"/>
            </a:xfrm>
            <a:custGeom>
              <a:avLst/>
              <a:gdLst>
                <a:gd name="T0" fmla="*/ 0 w 30"/>
                <a:gd name="T1" fmla="*/ 17 h 12"/>
                <a:gd name="T2" fmla="*/ 8 w 30"/>
                <a:gd name="T3" fmla="*/ 4 h 12"/>
                <a:gd name="T4" fmla="*/ 20 w 30"/>
                <a:gd name="T5" fmla="*/ 0 h 12"/>
                <a:gd name="T6" fmla="*/ 28 w 30"/>
                <a:gd name="T7" fmla="*/ 4 h 12"/>
                <a:gd name="T8" fmla="*/ 35 w 30"/>
                <a:gd name="T9" fmla="*/ 1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2">
                  <a:moveTo>
                    <a:pt x="0" y="12"/>
                  </a:moveTo>
                  <a:lnTo>
                    <a:pt x="8" y="4"/>
                  </a:lnTo>
                  <a:lnTo>
                    <a:pt x="15" y="0"/>
                  </a:lnTo>
                  <a:lnTo>
                    <a:pt x="23" y="4"/>
                  </a:lnTo>
                  <a:lnTo>
                    <a:pt x="30" y="12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3" name="Freeform 94">
              <a:extLst>
                <a:ext uri="{FF2B5EF4-FFF2-40B4-BE49-F238E27FC236}">
                  <a16:creationId xmlns:a16="http://schemas.microsoft.com/office/drawing/2014/main" id="{F08606A5-F3F1-4299-852E-46826480B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268"/>
              <a:ext cx="35" cy="208"/>
            </a:xfrm>
            <a:custGeom>
              <a:avLst/>
              <a:gdLst>
                <a:gd name="T0" fmla="*/ 0 w 34"/>
                <a:gd name="T1" fmla="*/ 0 h 201"/>
                <a:gd name="T2" fmla="*/ 4 w 34"/>
                <a:gd name="T3" fmla="*/ 14 h 201"/>
                <a:gd name="T4" fmla="*/ 8 w 34"/>
                <a:gd name="T5" fmla="*/ 38 h 201"/>
                <a:gd name="T6" fmla="*/ 11 w 34"/>
                <a:gd name="T7" fmla="*/ 66 h 201"/>
                <a:gd name="T8" fmla="*/ 15 w 34"/>
                <a:gd name="T9" fmla="*/ 97 h 201"/>
                <a:gd name="T10" fmla="*/ 31 w 34"/>
                <a:gd name="T11" fmla="*/ 164 h 201"/>
                <a:gd name="T12" fmla="*/ 39 w 34"/>
                <a:gd name="T13" fmla="*/ 238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01">
                  <a:moveTo>
                    <a:pt x="0" y="0"/>
                  </a:moveTo>
                  <a:lnTo>
                    <a:pt x="4" y="14"/>
                  </a:lnTo>
                  <a:lnTo>
                    <a:pt x="8" y="33"/>
                  </a:lnTo>
                  <a:lnTo>
                    <a:pt x="11" y="56"/>
                  </a:lnTo>
                  <a:lnTo>
                    <a:pt x="15" y="82"/>
                  </a:lnTo>
                  <a:lnTo>
                    <a:pt x="26" y="138"/>
                  </a:lnTo>
                  <a:lnTo>
                    <a:pt x="34" y="201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4" name="Freeform 95">
              <a:extLst>
                <a:ext uri="{FF2B5EF4-FFF2-40B4-BE49-F238E27FC236}">
                  <a16:creationId xmlns:a16="http://schemas.microsoft.com/office/drawing/2014/main" id="{F738A002-65CE-475E-8FA5-C7C88098B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2476"/>
              <a:ext cx="31" cy="336"/>
            </a:xfrm>
            <a:custGeom>
              <a:avLst/>
              <a:gdLst>
                <a:gd name="T0" fmla="*/ 0 w 30"/>
                <a:gd name="T1" fmla="*/ 0 h 325"/>
                <a:gd name="T2" fmla="*/ 3 w 30"/>
                <a:gd name="T3" fmla="*/ 39 h 325"/>
                <a:gd name="T4" fmla="*/ 7 w 30"/>
                <a:gd name="T5" fmla="*/ 84 h 325"/>
                <a:gd name="T6" fmla="*/ 20 w 30"/>
                <a:gd name="T7" fmla="*/ 181 h 325"/>
                <a:gd name="T8" fmla="*/ 27 w 30"/>
                <a:gd name="T9" fmla="*/ 282 h 325"/>
                <a:gd name="T10" fmla="*/ 35 w 30"/>
                <a:gd name="T11" fmla="*/ 384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25">
                  <a:moveTo>
                    <a:pt x="0" y="0"/>
                  </a:moveTo>
                  <a:lnTo>
                    <a:pt x="3" y="34"/>
                  </a:lnTo>
                  <a:lnTo>
                    <a:pt x="7" y="71"/>
                  </a:lnTo>
                  <a:lnTo>
                    <a:pt x="15" y="153"/>
                  </a:lnTo>
                  <a:lnTo>
                    <a:pt x="22" y="239"/>
                  </a:lnTo>
                  <a:lnTo>
                    <a:pt x="30" y="325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5" name="Freeform 96">
              <a:extLst>
                <a:ext uri="{FF2B5EF4-FFF2-40B4-BE49-F238E27FC236}">
                  <a16:creationId xmlns:a16="http://schemas.microsoft.com/office/drawing/2014/main" id="{EEB0ABCB-00FD-44B8-B482-22FABB489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2812"/>
              <a:ext cx="34" cy="336"/>
            </a:xfrm>
            <a:custGeom>
              <a:avLst/>
              <a:gdLst>
                <a:gd name="T0" fmla="*/ 0 w 33"/>
                <a:gd name="T1" fmla="*/ 0 h 325"/>
                <a:gd name="T2" fmla="*/ 7 w 33"/>
                <a:gd name="T3" fmla="*/ 101 h 325"/>
                <a:gd name="T4" fmla="*/ 15 w 33"/>
                <a:gd name="T5" fmla="*/ 203 h 325"/>
                <a:gd name="T6" fmla="*/ 31 w 33"/>
                <a:gd name="T7" fmla="*/ 301 h 325"/>
                <a:gd name="T8" fmla="*/ 34 w 33"/>
                <a:gd name="T9" fmla="*/ 344 h 325"/>
                <a:gd name="T10" fmla="*/ 38 w 33"/>
                <a:gd name="T11" fmla="*/ 384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325">
                  <a:moveTo>
                    <a:pt x="0" y="0"/>
                  </a:moveTo>
                  <a:lnTo>
                    <a:pt x="7" y="86"/>
                  </a:lnTo>
                  <a:lnTo>
                    <a:pt x="15" y="172"/>
                  </a:lnTo>
                  <a:lnTo>
                    <a:pt x="26" y="254"/>
                  </a:lnTo>
                  <a:lnTo>
                    <a:pt x="29" y="291"/>
                  </a:lnTo>
                  <a:lnTo>
                    <a:pt x="33" y="325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6" name="Freeform 97">
              <a:extLst>
                <a:ext uri="{FF2B5EF4-FFF2-40B4-BE49-F238E27FC236}">
                  <a16:creationId xmlns:a16="http://schemas.microsoft.com/office/drawing/2014/main" id="{7ECBB09D-B5D3-4526-9D19-D4F3316D8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3148"/>
              <a:ext cx="35" cy="208"/>
            </a:xfrm>
            <a:custGeom>
              <a:avLst/>
              <a:gdLst>
                <a:gd name="T0" fmla="*/ 0 w 34"/>
                <a:gd name="T1" fmla="*/ 0 h 201"/>
                <a:gd name="T2" fmla="*/ 8 w 34"/>
                <a:gd name="T3" fmla="*/ 73 h 201"/>
                <a:gd name="T4" fmla="*/ 24 w 34"/>
                <a:gd name="T5" fmla="*/ 141 h 201"/>
                <a:gd name="T6" fmla="*/ 28 w 34"/>
                <a:gd name="T7" fmla="*/ 172 h 201"/>
                <a:gd name="T8" fmla="*/ 31 w 34"/>
                <a:gd name="T9" fmla="*/ 199 h 201"/>
                <a:gd name="T10" fmla="*/ 35 w 34"/>
                <a:gd name="T11" fmla="*/ 222 h 201"/>
                <a:gd name="T12" fmla="*/ 39 w 34"/>
                <a:gd name="T13" fmla="*/ 238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01">
                  <a:moveTo>
                    <a:pt x="0" y="0"/>
                  </a:moveTo>
                  <a:lnTo>
                    <a:pt x="8" y="63"/>
                  </a:lnTo>
                  <a:lnTo>
                    <a:pt x="19" y="119"/>
                  </a:lnTo>
                  <a:lnTo>
                    <a:pt x="23" y="145"/>
                  </a:lnTo>
                  <a:lnTo>
                    <a:pt x="26" y="168"/>
                  </a:lnTo>
                  <a:lnTo>
                    <a:pt x="30" y="187"/>
                  </a:lnTo>
                  <a:lnTo>
                    <a:pt x="34" y="201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" name="Freeform 98">
              <a:extLst>
                <a:ext uri="{FF2B5EF4-FFF2-40B4-BE49-F238E27FC236}">
                  <a16:creationId xmlns:a16="http://schemas.microsoft.com/office/drawing/2014/main" id="{287B3A06-AA20-4512-9293-6258E61F7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356"/>
              <a:ext cx="31" cy="13"/>
            </a:xfrm>
            <a:custGeom>
              <a:avLst/>
              <a:gdLst>
                <a:gd name="T0" fmla="*/ 0 w 30"/>
                <a:gd name="T1" fmla="*/ 0 h 12"/>
                <a:gd name="T2" fmla="*/ 7 w 30"/>
                <a:gd name="T3" fmla="*/ 13 h 12"/>
                <a:gd name="T4" fmla="*/ 20 w 30"/>
                <a:gd name="T5" fmla="*/ 17 h 12"/>
                <a:gd name="T6" fmla="*/ 27 w 30"/>
                <a:gd name="T7" fmla="*/ 13 h 12"/>
                <a:gd name="T8" fmla="*/ 35 w 3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2">
                  <a:moveTo>
                    <a:pt x="0" y="0"/>
                  </a:moveTo>
                  <a:lnTo>
                    <a:pt x="7" y="8"/>
                  </a:lnTo>
                  <a:lnTo>
                    <a:pt x="15" y="12"/>
                  </a:lnTo>
                  <a:lnTo>
                    <a:pt x="22" y="8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8" name="Freeform 99">
              <a:extLst>
                <a:ext uri="{FF2B5EF4-FFF2-40B4-BE49-F238E27FC236}">
                  <a16:creationId xmlns:a16="http://schemas.microsoft.com/office/drawing/2014/main" id="{73FC8A0E-3642-4275-BA69-125D627B5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3148"/>
              <a:ext cx="34" cy="208"/>
            </a:xfrm>
            <a:custGeom>
              <a:avLst/>
              <a:gdLst>
                <a:gd name="T0" fmla="*/ 0 w 33"/>
                <a:gd name="T1" fmla="*/ 238 h 201"/>
                <a:gd name="T2" fmla="*/ 3 w 33"/>
                <a:gd name="T3" fmla="*/ 222 h 201"/>
                <a:gd name="T4" fmla="*/ 7 w 33"/>
                <a:gd name="T5" fmla="*/ 199 h 201"/>
                <a:gd name="T6" fmla="*/ 11 w 33"/>
                <a:gd name="T7" fmla="*/ 172 h 201"/>
                <a:gd name="T8" fmla="*/ 15 w 33"/>
                <a:gd name="T9" fmla="*/ 141 h 201"/>
                <a:gd name="T10" fmla="*/ 31 w 33"/>
                <a:gd name="T11" fmla="*/ 73 h 201"/>
                <a:gd name="T12" fmla="*/ 38 w 33"/>
                <a:gd name="T13" fmla="*/ 0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01">
                  <a:moveTo>
                    <a:pt x="0" y="201"/>
                  </a:moveTo>
                  <a:lnTo>
                    <a:pt x="3" y="187"/>
                  </a:lnTo>
                  <a:lnTo>
                    <a:pt x="7" y="168"/>
                  </a:lnTo>
                  <a:lnTo>
                    <a:pt x="11" y="145"/>
                  </a:lnTo>
                  <a:lnTo>
                    <a:pt x="15" y="119"/>
                  </a:lnTo>
                  <a:lnTo>
                    <a:pt x="26" y="63"/>
                  </a:lnTo>
                  <a:lnTo>
                    <a:pt x="33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9" name="Freeform 100">
              <a:extLst>
                <a:ext uri="{FF2B5EF4-FFF2-40B4-BE49-F238E27FC236}">
                  <a16:creationId xmlns:a16="http://schemas.microsoft.com/office/drawing/2014/main" id="{ABC73197-D8F5-40A4-937F-C676236D4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2812"/>
              <a:ext cx="31" cy="336"/>
            </a:xfrm>
            <a:custGeom>
              <a:avLst/>
              <a:gdLst>
                <a:gd name="T0" fmla="*/ 0 w 30"/>
                <a:gd name="T1" fmla="*/ 384 h 325"/>
                <a:gd name="T2" fmla="*/ 4 w 30"/>
                <a:gd name="T3" fmla="*/ 344 h 325"/>
                <a:gd name="T4" fmla="*/ 8 w 30"/>
                <a:gd name="T5" fmla="*/ 301 h 325"/>
                <a:gd name="T6" fmla="*/ 20 w 30"/>
                <a:gd name="T7" fmla="*/ 203 h 325"/>
                <a:gd name="T8" fmla="*/ 28 w 30"/>
                <a:gd name="T9" fmla="*/ 101 h 325"/>
                <a:gd name="T10" fmla="*/ 35 w 30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25">
                  <a:moveTo>
                    <a:pt x="0" y="325"/>
                  </a:moveTo>
                  <a:lnTo>
                    <a:pt x="4" y="291"/>
                  </a:lnTo>
                  <a:lnTo>
                    <a:pt x="8" y="254"/>
                  </a:lnTo>
                  <a:lnTo>
                    <a:pt x="15" y="172"/>
                  </a:lnTo>
                  <a:lnTo>
                    <a:pt x="23" y="86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0" name="Freeform 101">
              <a:extLst>
                <a:ext uri="{FF2B5EF4-FFF2-40B4-BE49-F238E27FC236}">
                  <a16:creationId xmlns:a16="http://schemas.microsoft.com/office/drawing/2014/main" id="{504BC2C2-D0BC-4691-9FDD-635003C71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2476"/>
              <a:ext cx="35" cy="336"/>
            </a:xfrm>
            <a:custGeom>
              <a:avLst/>
              <a:gdLst>
                <a:gd name="T0" fmla="*/ 0 w 34"/>
                <a:gd name="T1" fmla="*/ 384 h 325"/>
                <a:gd name="T2" fmla="*/ 8 w 34"/>
                <a:gd name="T3" fmla="*/ 282 h 325"/>
                <a:gd name="T4" fmla="*/ 15 w 34"/>
                <a:gd name="T5" fmla="*/ 181 h 325"/>
                <a:gd name="T6" fmla="*/ 31 w 34"/>
                <a:gd name="T7" fmla="*/ 84 h 325"/>
                <a:gd name="T8" fmla="*/ 35 w 34"/>
                <a:gd name="T9" fmla="*/ 39 h 325"/>
                <a:gd name="T10" fmla="*/ 39 w 34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25">
                  <a:moveTo>
                    <a:pt x="0" y="325"/>
                  </a:moveTo>
                  <a:lnTo>
                    <a:pt x="8" y="239"/>
                  </a:lnTo>
                  <a:lnTo>
                    <a:pt x="15" y="153"/>
                  </a:lnTo>
                  <a:lnTo>
                    <a:pt x="26" y="71"/>
                  </a:lnTo>
                  <a:lnTo>
                    <a:pt x="30" y="34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1" name="Freeform 102">
              <a:extLst>
                <a:ext uri="{FF2B5EF4-FFF2-40B4-BE49-F238E27FC236}">
                  <a16:creationId xmlns:a16="http://schemas.microsoft.com/office/drawing/2014/main" id="{CB231582-7B02-463F-95CE-B02F4768C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2268"/>
              <a:ext cx="31" cy="208"/>
            </a:xfrm>
            <a:custGeom>
              <a:avLst/>
              <a:gdLst>
                <a:gd name="T0" fmla="*/ 0 w 30"/>
                <a:gd name="T1" fmla="*/ 238 h 201"/>
                <a:gd name="T2" fmla="*/ 7 w 30"/>
                <a:gd name="T3" fmla="*/ 164 h 201"/>
                <a:gd name="T4" fmla="*/ 20 w 30"/>
                <a:gd name="T5" fmla="*/ 97 h 201"/>
                <a:gd name="T6" fmla="*/ 23 w 30"/>
                <a:gd name="T7" fmla="*/ 66 h 201"/>
                <a:gd name="T8" fmla="*/ 27 w 30"/>
                <a:gd name="T9" fmla="*/ 38 h 201"/>
                <a:gd name="T10" fmla="*/ 31 w 30"/>
                <a:gd name="T11" fmla="*/ 14 h 201"/>
                <a:gd name="T12" fmla="*/ 35 w 30"/>
                <a:gd name="T13" fmla="*/ 0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01">
                  <a:moveTo>
                    <a:pt x="0" y="201"/>
                  </a:moveTo>
                  <a:lnTo>
                    <a:pt x="7" y="138"/>
                  </a:lnTo>
                  <a:lnTo>
                    <a:pt x="15" y="82"/>
                  </a:lnTo>
                  <a:lnTo>
                    <a:pt x="18" y="56"/>
                  </a:lnTo>
                  <a:lnTo>
                    <a:pt x="22" y="33"/>
                  </a:lnTo>
                  <a:lnTo>
                    <a:pt x="26" y="14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2" name="Freeform 103">
              <a:extLst>
                <a:ext uri="{FF2B5EF4-FFF2-40B4-BE49-F238E27FC236}">
                  <a16:creationId xmlns:a16="http://schemas.microsoft.com/office/drawing/2014/main" id="{2B6B60AD-5D24-4121-8776-2B8672C2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2255"/>
              <a:ext cx="34" cy="13"/>
            </a:xfrm>
            <a:custGeom>
              <a:avLst/>
              <a:gdLst>
                <a:gd name="T0" fmla="*/ 0 w 33"/>
                <a:gd name="T1" fmla="*/ 17 h 12"/>
                <a:gd name="T2" fmla="*/ 7 w 33"/>
                <a:gd name="T3" fmla="*/ 4 h 12"/>
                <a:gd name="T4" fmla="*/ 15 w 33"/>
                <a:gd name="T5" fmla="*/ 0 h 12"/>
                <a:gd name="T6" fmla="*/ 31 w 33"/>
                <a:gd name="T7" fmla="*/ 4 h 12"/>
                <a:gd name="T8" fmla="*/ 38 w 33"/>
                <a:gd name="T9" fmla="*/ 1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2">
                  <a:moveTo>
                    <a:pt x="0" y="12"/>
                  </a:moveTo>
                  <a:lnTo>
                    <a:pt x="7" y="4"/>
                  </a:lnTo>
                  <a:lnTo>
                    <a:pt x="15" y="0"/>
                  </a:lnTo>
                  <a:lnTo>
                    <a:pt x="26" y="4"/>
                  </a:lnTo>
                  <a:lnTo>
                    <a:pt x="33" y="12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3" name="Freeform 104">
              <a:extLst>
                <a:ext uri="{FF2B5EF4-FFF2-40B4-BE49-F238E27FC236}">
                  <a16:creationId xmlns:a16="http://schemas.microsoft.com/office/drawing/2014/main" id="{0936A350-FD23-4BCE-BBFE-256FBC6AA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2268"/>
              <a:ext cx="35" cy="208"/>
            </a:xfrm>
            <a:custGeom>
              <a:avLst/>
              <a:gdLst>
                <a:gd name="T0" fmla="*/ 0 w 34"/>
                <a:gd name="T1" fmla="*/ 0 h 201"/>
                <a:gd name="T2" fmla="*/ 4 w 34"/>
                <a:gd name="T3" fmla="*/ 14 h 201"/>
                <a:gd name="T4" fmla="*/ 8 w 34"/>
                <a:gd name="T5" fmla="*/ 38 h 201"/>
                <a:gd name="T6" fmla="*/ 12 w 34"/>
                <a:gd name="T7" fmla="*/ 66 h 201"/>
                <a:gd name="T8" fmla="*/ 24 w 34"/>
                <a:gd name="T9" fmla="*/ 97 h 201"/>
                <a:gd name="T10" fmla="*/ 31 w 34"/>
                <a:gd name="T11" fmla="*/ 164 h 201"/>
                <a:gd name="T12" fmla="*/ 39 w 34"/>
                <a:gd name="T13" fmla="*/ 238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01">
                  <a:moveTo>
                    <a:pt x="0" y="0"/>
                  </a:moveTo>
                  <a:lnTo>
                    <a:pt x="4" y="14"/>
                  </a:lnTo>
                  <a:lnTo>
                    <a:pt x="8" y="33"/>
                  </a:lnTo>
                  <a:lnTo>
                    <a:pt x="12" y="56"/>
                  </a:lnTo>
                  <a:lnTo>
                    <a:pt x="19" y="82"/>
                  </a:lnTo>
                  <a:lnTo>
                    <a:pt x="26" y="138"/>
                  </a:lnTo>
                  <a:lnTo>
                    <a:pt x="34" y="201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4" name="Freeform 105">
              <a:extLst>
                <a:ext uri="{FF2B5EF4-FFF2-40B4-BE49-F238E27FC236}">
                  <a16:creationId xmlns:a16="http://schemas.microsoft.com/office/drawing/2014/main" id="{9AE0A4BB-85E1-4411-B67B-4D084AC9D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2476"/>
              <a:ext cx="31" cy="336"/>
            </a:xfrm>
            <a:custGeom>
              <a:avLst/>
              <a:gdLst>
                <a:gd name="T0" fmla="*/ 0 w 30"/>
                <a:gd name="T1" fmla="*/ 0 h 325"/>
                <a:gd name="T2" fmla="*/ 4 w 30"/>
                <a:gd name="T3" fmla="*/ 39 h 325"/>
                <a:gd name="T4" fmla="*/ 7 w 30"/>
                <a:gd name="T5" fmla="*/ 84 h 325"/>
                <a:gd name="T6" fmla="*/ 20 w 30"/>
                <a:gd name="T7" fmla="*/ 181 h 325"/>
                <a:gd name="T8" fmla="*/ 27 w 30"/>
                <a:gd name="T9" fmla="*/ 282 h 325"/>
                <a:gd name="T10" fmla="*/ 35 w 30"/>
                <a:gd name="T11" fmla="*/ 384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25">
                  <a:moveTo>
                    <a:pt x="0" y="0"/>
                  </a:moveTo>
                  <a:lnTo>
                    <a:pt x="4" y="34"/>
                  </a:lnTo>
                  <a:lnTo>
                    <a:pt x="7" y="71"/>
                  </a:lnTo>
                  <a:lnTo>
                    <a:pt x="15" y="153"/>
                  </a:lnTo>
                  <a:lnTo>
                    <a:pt x="22" y="239"/>
                  </a:lnTo>
                  <a:lnTo>
                    <a:pt x="30" y="325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5" name="Freeform 106">
              <a:extLst>
                <a:ext uri="{FF2B5EF4-FFF2-40B4-BE49-F238E27FC236}">
                  <a16:creationId xmlns:a16="http://schemas.microsoft.com/office/drawing/2014/main" id="{0DCA79A0-698A-4F18-8AC9-8B2AF1EFB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2812"/>
              <a:ext cx="35" cy="336"/>
            </a:xfrm>
            <a:custGeom>
              <a:avLst/>
              <a:gdLst>
                <a:gd name="T0" fmla="*/ 0 w 33"/>
                <a:gd name="T1" fmla="*/ 0 h 325"/>
                <a:gd name="T2" fmla="*/ 7 w 33"/>
                <a:gd name="T3" fmla="*/ 101 h 325"/>
                <a:gd name="T4" fmla="*/ 20 w 33"/>
                <a:gd name="T5" fmla="*/ 203 h 325"/>
                <a:gd name="T6" fmla="*/ 36 w 33"/>
                <a:gd name="T7" fmla="*/ 301 h 325"/>
                <a:gd name="T8" fmla="*/ 40 w 33"/>
                <a:gd name="T9" fmla="*/ 344 h 325"/>
                <a:gd name="T10" fmla="*/ 43 w 33"/>
                <a:gd name="T11" fmla="*/ 384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325">
                  <a:moveTo>
                    <a:pt x="0" y="0"/>
                  </a:moveTo>
                  <a:lnTo>
                    <a:pt x="7" y="86"/>
                  </a:lnTo>
                  <a:lnTo>
                    <a:pt x="15" y="172"/>
                  </a:lnTo>
                  <a:lnTo>
                    <a:pt x="26" y="254"/>
                  </a:lnTo>
                  <a:lnTo>
                    <a:pt x="30" y="291"/>
                  </a:lnTo>
                  <a:lnTo>
                    <a:pt x="33" y="325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6" name="Freeform 107">
              <a:extLst>
                <a:ext uri="{FF2B5EF4-FFF2-40B4-BE49-F238E27FC236}">
                  <a16:creationId xmlns:a16="http://schemas.microsoft.com/office/drawing/2014/main" id="{B2705E5F-DEAE-4A8E-87A9-D410A3E19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3148"/>
              <a:ext cx="31" cy="208"/>
            </a:xfrm>
            <a:custGeom>
              <a:avLst/>
              <a:gdLst>
                <a:gd name="T0" fmla="*/ 0 w 30"/>
                <a:gd name="T1" fmla="*/ 0 h 201"/>
                <a:gd name="T2" fmla="*/ 8 w 30"/>
                <a:gd name="T3" fmla="*/ 73 h 201"/>
                <a:gd name="T4" fmla="*/ 20 w 30"/>
                <a:gd name="T5" fmla="*/ 141 h 201"/>
                <a:gd name="T6" fmla="*/ 24 w 30"/>
                <a:gd name="T7" fmla="*/ 172 h 201"/>
                <a:gd name="T8" fmla="*/ 28 w 30"/>
                <a:gd name="T9" fmla="*/ 199 h 201"/>
                <a:gd name="T10" fmla="*/ 32 w 30"/>
                <a:gd name="T11" fmla="*/ 222 h 201"/>
                <a:gd name="T12" fmla="*/ 35 w 30"/>
                <a:gd name="T13" fmla="*/ 238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01">
                  <a:moveTo>
                    <a:pt x="0" y="0"/>
                  </a:moveTo>
                  <a:lnTo>
                    <a:pt x="8" y="63"/>
                  </a:lnTo>
                  <a:lnTo>
                    <a:pt x="15" y="119"/>
                  </a:lnTo>
                  <a:lnTo>
                    <a:pt x="19" y="145"/>
                  </a:lnTo>
                  <a:lnTo>
                    <a:pt x="23" y="168"/>
                  </a:lnTo>
                  <a:lnTo>
                    <a:pt x="27" y="187"/>
                  </a:lnTo>
                  <a:lnTo>
                    <a:pt x="30" y="201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7" name="Freeform 108">
              <a:extLst>
                <a:ext uri="{FF2B5EF4-FFF2-40B4-BE49-F238E27FC236}">
                  <a16:creationId xmlns:a16="http://schemas.microsoft.com/office/drawing/2014/main" id="{762A8181-28AB-41FE-BA28-8F3C1663B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3356"/>
              <a:ext cx="35" cy="13"/>
            </a:xfrm>
            <a:custGeom>
              <a:avLst/>
              <a:gdLst>
                <a:gd name="T0" fmla="*/ 0 w 34"/>
                <a:gd name="T1" fmla="*/ 0 h 12"/>
                <a:gd name="T2" fmla="*/ 8 w 34"/>
                <a:gd name="T3" fmla="*/ 13 h 12"/>
                <a:gd name="T4" fmla="*/ 15 w 34"/>
                <a:gd name="T5" fmla="*/ 17 h 12"/>
                <a:gd name="T6" fmla="*/ 31 w 34"/>
                <a:gd name="T7" fmla="*/ 13 h 12"/>
                <a:gd name="T8" fmla="*/ 39 w 3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2">
                  <a:moveTo>
                    <a:pt x="0" y="0"/>
                  </a:moveTo>
                  <a:lnTo>
                    <a:pt x="8" y="8"/>
                  </a:lnTo>
                  <a:lnTo>
                    <a:pt x="15" y="12"/>
                  </a:lnTo>
                  <a:lnTo>
                    <a:pt x="26" y="8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8" name="Freeform 109">
              <a:extLst>
                <a:ext uri="{FF2B5EF4-FFF2-40B4-BE49-F238E27FC236}">
                  <a16:creationId xmlns:a16="http://schemas.microsoft.com/office/drawing/2014/main" id="{FD170050-D4BC-4520-B33B-18ECEA5D4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3148"/>
              <a:ext cx="35" cy="208"/>
            </a:xfrm>
            <a:custGeom>
              <a:avLst/>
              <a:gdLst>
                <a:gd name="T0" fmla="*/ 0 w 34"/>
                <a:gd name="T1" fmla="*/ 238 h 201"/>
                <a:gd name="T2" fmla="*/ 4 w 34"/>
                <a:gd name="T3" fmla="*/ 222 h 201"/>
                <a:gd name="T4" fmla="*/ 7 w 34"/>
                <a:gd name="T5" fmla="*/ 199 h 201"/>
                <a:gd name="T6" fmla="*/ 11 w 34"/>
                <a:gd name="T7" fmla="*/ 172 h 201"/>
                <a:gd name="T8" fmla="*/ 24 w 34"/>
                <a:gd name="T9" fmla="*/ 141 h 201"/>
                <a:gd name="T10" fmla="*/ 31 w 34"/>
                <a:gd name="T11" fmla="*/ 73 h 201"/>
                <a:gd name="T12" fmla="*/ 39 w 34"/>
                <a:gd name="T13" fmla="*/ 0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01">
                  <a:moveTo>
                    <a:pt x="0" y="201"/>
                  </a:moveTo>
                  <a:lnTo>
                    <a:pt x="4" y="187"/>
                  </a:lnTo>
                  <a:lnTo>
                    <a:pt x="7" y="168"/>
                  </a:lnTo>
                  <a:lnTo>
                    <a:pt x="11" y="145"/>
                  </a:lnTo>
                  <a:lnTo>
                    <a:pt x="19" y="119"/>
                  </a:lnTo>
                  <a:lnTo>
                    <a:pt x="26" y="63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9" name="Freeform 110">
              <a:extLst>
                <a:ext uri="{FF2B5EF4-FFF2-40B4-BE49-F238E27FC236}">
                  <a16:creationId xmlns:a16="http://schemas.microsoft.com/office/drawing/2014/main" id="{C3C4DC3F-0E45-4119-A54D-5565572EA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" y="2812"/>
              <a:ext cx="30" cy="336"/>
            </a:xfrm>
            <a:custGeom>
              <a:avLst/>
              <a:gdLst>
                <a:gd name="T0" fmla="*/ 0 w 29"/>
                <a:gd name="T1" fmla="*/ 384 h 325"/>
                <a:gd name="T2" fmla="*/ 3 w 29"/>
                <a:gd name="T3" fmla="*/ 344 h 325"/>
                <a:gd name="T4" fmla="*/ 7 w 29"/>
                <a:gd name="T5" fmla="*/ 301 h 325"/>
                <a:gd name="T6" fmla="*/ 14 w 29"/>
                <a:gd name="T7" fmla="*/ 203 h 325"/>
                <a:gd name="T8" fmla="*/ 27 w 29"/>
                <a:gd name="T9" fmla="*/ 101 h 325"/>
                <a:gd name="T10" fmla="*/ 34 w 29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325">
                  <a:moveTo>
                    <a:pt x="0" y="325"/>
                  </a:moveTo>
                  <a:lnTo>
                    <a:pt x="3" y="291"/>
                  </a:lnTo>
                  <a:lnTo>
                    <a:pt x="7" y="254"/>
                  </a:lnTo>
                  <a:lnTo>
                    <a:pt x="14" y="172"/>
                  </a:lnTo>
                  <a:lnTo>
                    <a:pt x="22" y="86"/>
                  </a:lnTo>
                  <a:lnTo>
                    <a:pt x="29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0" name="Freeform 111">
              <a:extLst>
                <a:ext uri="{FF2B5EF4-FFF2-40B4-BE49-F238E27FC236}">
                  <a16:creationId xmlns:a16="http://schemas.microsoft.com/office/drawing/2014/main" id="{19F2E23D-0ECD-4992-A470-D8FBBF079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2476"/>
              <a:ext cx="35" cy="336"/>
            </a:xfrm>
            <a:custGeom>
              <a:avLst/>
              <a:gdLst>
                <a:gd name="T0" fmla="*/ 0 w 34"/>
                <a:gd name="T1" fmla="*/ 384 h 325"/>
                <a:gd name="T2" fmla="*/ 8 w 34"/>
                <a:gd name="T3" fmla="*/ 282 h 325"/>
                <a:gd name="T4" fmla="*/ 15 w 34"/>
                <a:gd name="T5" fmla="*/ 181 h 325"/>
                <a:gd name="T6" fmla="*/ 32 w 34"/>
                <a:gd name="T7" fmla="*/ 84 h 325"/>
                <a:gd name="T8" fmla="*/ 35 w 34"/>
                <a:gd name="T9" fmla="*/ 39 h 325"/>
                <a:gd name="T10" fmla="*/ 39 w 34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25">
                  <a:moveTo>
                    <a:pt x="0" y="325"/>
                  </a:moveTo>
                  <a:lnTo>
                    <a:pt x="8" y="239"/>
                  </a:lnTo>
                  <a:lnTo>
                    <a:pt x="15" y="153"/>
                  </a:lnTo>
                  <a:lnTo>
                    <a:pt x="27" y="71"/>
                  </a:lnTo>
                  <a:lnTo>
                    <a:pt x="30" y="34"/>
                  </a:lnTo>
                  <a:lnTo>
                    <a:pt x="34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1" name="Freeform 112">
              <a:extLst>
                <a:ext uri="{FF2B5EF4-FFF2-40B4-BE49-F238E27FC236}">
                  <a16:creationId xmlns:a16="http://schemas.microsoft.com/office/drawing/2014/main" id="{B82D4204-5729-48BC-9DD4-78A997407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2268"/>
              <a:ext cx="31" cy="208"/>
            </a:xfrm>
            <a:custGeom>
              <a:avLst/>
              <a:gdLst>
                <a:gd name="T0" fmla="*/ 0 w 30"/>
                <a:gd name="T1" fmla="*/ 238 h 201"/>
                <a:gd name="T2" fmla="*/ 7 w 30"/>
                <a:gd name="T3" fmla="*/ 164 h 201"/>
                <a:gd name="T4" fmla="*/ 20 w 30"/>
                <a:gd name="T5" fmla="*/ 97 h 201"/>
                <a:gd name="T6" fmla="*/ 24 w 30"/>
                <a:gd name="T7" fmla="*/ 66 h 201"/>
                <a:gd name="T8" fmla="*/ 27 w 30"/>
                <a:gd name="T9" fmla="*/ 38 h 201"/>
                <a:gd name="T10" fmla="*/ 31 w 30"/>
                <a:gd name="T11" fmla="*/ 14 h 201"/>
                <a:gd name="T12" fmla="*/ 35 w 30"/>
                <a:gd name="T13" fmla="*/ 0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01">
                  <a:moveTo>
                    <a:pt x="0" y="201"/>
                  </a:moveTo>
                  <a:lnTo>
                    <a:pt x="7" y="138"/>
                  </a:lnTo>
                  <a:lnTo>
                    <a:pt x="15" y="82"/>
                  </a:lnTo>
                  <a:lnTo>
                    <a:pt x="19" y="56"/>
                  </a:lnTo>
                  <a:lnTo>
                    <a:pt x="22" y="33"/>
                  </a:lnTo>
                  <a:lnTo>
                    <a:pt x="26" y="14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2" name="Freeform 113">
              <a:extLst>
                <a:ext uri="{FF2B5EF4-FFF2-40B4-BE49-F238E27FC236}">
                  <a16:creationId xmlns:a16="http://schemas.microsoft.com/office/drawing/2014/main" id="{934F8EAE-C6F8-470A-99FE-DBB327959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255"/>
              <a:ext cx="34" cy="13"/>
            </a:xfrm>
            <a:custGeom>
              <a:avLst/>
              <a:gdLst>
                <a:gd name="T0" fmla="*/ 0 w 33"/>
                <a:gd name="T1" fmla="*/ 17 h 12"/>
                <a:gd name="T2" fmla="*/ 7 w 33"/>
                <a:gd name="T3" fmla="*/ 4 h 12"/>
                <a:gd name="T4" fmla="*/ 15 w 33"/>
                <a:gd name="T5" fmla="*/ 0 h 12"/>
                <a:gd name="T6" fmla="*/ 31 w 33"/>
                <a:gd name="T7" fmla="*/ 4 h 12"/>
                <a:gd name="T8" fmla="*/ 38 w 33"/>
                <a:gd name="T9" fmla="*/ 1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2">
                  <a:moveTo>
                    <a:pt x="0" y="12"/>
                  </a:moveTo>
                  <a:lnTo>
                    <a:pt x="7" y="4"/>
                  </a:lnTo>
                  <a:lnTo>
                    <a:pt x="15" y="0"/>
                  </a:lnTo>
                  <a:lnTo>
                    <a:pt x="26" y="4"/>
                  </a:lnTo>
                  <a:lnTo>
                    <a:pt x="33" y="12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3" name="Freeform 114">
              <a:extLst>
                <a:ext uri="{FF2B5EF4-FFF2-40B4-BE49-F238E27FC236}">
                  <a16:creationId xmlns:a16="http://schemas.microsoft.com/office/drawing/2014/main" id="{ACE5723A-9E98-4C61-81A0-1A34A5C36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2268"/>
              <a:ext cx="31" cy="208"/>
            </a:xfrm>
            <a:custGeom>
              <a:avLst/>
              <a:gdLst>
                <a:gd name="T0" fmla="*/ 0 w 30"/>
                <a:gd name="T1" fmla="*/ 0 h 201"/>
                <a:gd name="T2" fmla="*/ 4 w 30"/>
                <a:gd name="T3" fmla="*/ 14 h 201"/>
                <a:gd name="T4" fmla="*/ 8 w 30"/>
                <a:gd name="T5" fmla="*/ 38 h 201"/>
                <a:gd name="T6" fmla="*/ 12 w 30"/>
                <a:gd name="T7" fmla="*/ 66 h 201"/>
                <a:gd name="T8" fmla="*/ 20 w 30"/>
                <a:gd name="T9" fmla="*/ 97 h 201"/>
                <a:gd name="T10" fmla="*/ 28 w 30"/>
                <a:gd name="T11" fmla="*/ 164 h 201"/>
                <a:gd name="T12" fmla="*/ 35 w 30"/>
                <a:gd name="T13" fmla="*/ 238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01">
                  <a:moveTo>
                    <a:pt x="0" y="0"/>
                  </a:moveTo>
                  <a:lnTo>
                    <a:pt x="4" y="14"/>
                  </a:lnTo>
                  <a:lnTo>
                    <a:pt x="8" y="33"/>
                  </a:lnTo>
                  <a:lnTo>
                    <a:pt x="12" y="56"/>
                  </a:lnTo>
                  <a:lnTo>
                    <a:pt x="15" y="82"/>
                  </a:lnTo>
                  <a:lnTo>
                    <a:pt x="23" y="138"/>
                  </a:lnTo>
                  <a:lnTo>
                    <a:pt x="30" y="201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4" name="Freeform 115">
              <a:extLst>
                <a:ext uri="{FF2B5EF4-FFF2-40B4-BE49-F238E27FC236}">
                  <a16:creationId xmlns:a16="http://schemas.microsoft.com/office/drawing/2014/main" id="{D3A6EFF7-709C-4AED-A16C-3FE78F662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476"/>
              <a:ext cx="35" cy="336"/>
            </a:xfrm>
            <a:custGeom>
              <a:avLst/>
              <a:gdLst>
                <a:gd name="T0" fmla="*/ 0 w 34"/>
                <a:gd name="T1" fmla="*/ 0 h 325"/>
                <a:gd name="T2" fmla="*/ 4 w 34"/>
                <a:gd name="T3" fmla="*/ 39 h 325"/>
                <a:gd name="T4" fmla="*/ 8 w 34"/>
                <a:gd name="T5" fmla="*/ 84 h 325"/>
                <a:gd name="T6" fmla="*/ 15 w 34"/>
                <a:gd name="T7" fmla="*/ 181 h 325"/>
                <a:gd name="T8" fmla="*/ 32 w 34"/>
                <a:gd name="T9" fmla="*/ 282 h 325"/>
                <a:gd name="T10" fmla="*/ 39 w 34"/>
                <a:gd name="T11" fmla="*/ 384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25">
                  <a:moveTo>
                    <a:pt x="0" y="0"/>
                  </a:moveTo>
                  <a:lnTo>
                    <a:pt x="4" y="34"/>
                  </a:lnTo>
                  <a:lnTo>
                    <a:pt x="8" y="71"/>
                  </a:lnTo>
                  <a:lnTo>
                    <a:pt x="15" y="153"/>
                  </a:lnTo>
                  <a:lnTo>
                    <a:pt x="27" y="239"/>
                  </a:lnTo>
                  <a:lnTo>
                    <a:pt x="34" y="325"/>
                  </a:lnTo>
                </a:path>
              </a:pathLst>
            </a:custGeom>
            <a:noFill/>
            <a:ln w="11113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Rectangle 116">
            <a:extLst>
              <a:ext uri="{FF2B5EF4-FFF2-40B4-BE49-F238E27FC236}">
                <a16:creationId xmlns:a16="http://schemas.microsoft.com/office/drawing/2014/main" id="{20F831CC-8C65-4FA0-9714-484FEDF6ED2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681163" y="4425950"/>
            <a:ext cx="4953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  <a:latin typeface="Arial" panose="020B0604020202020204" pitchFamily="34" charset="0"/>
              </a:rPr>
              <a:t>Displacement</a:t>
            </a:r>
            <a:endParaRPr lang="en-US" altLang="en-US" sz="800"/>
          </a:p>
        </p:txBody>
      </p:sp>
      <p:grpSp>
        <p:nvGrpSpPr>
          <p:cNvPr id="155765" name="Group 117">
            <a:extLst>
              <a:ext uri="{FF2B5EF4-FFF2-40B4-BE49-F238E27FC236}">
                <a16:creationId xmlns:a16="http://schemas.microsoft.com/office/drawing/2014/main" id="{0E4FF5A4-B385-44C8-85A5-398A29807E2B}"/>
              </a:ext>
            </a:extLst>
          </p:cNvPr>
          <p:cNvGrpSpPr>
            <a:grpSpLocks/>
          </p:cNvGrpSpPr>
          <p:nvPr/>
        </p:nvGrpSpPr>
        <p:grpSpPr bwMode="auto">
          <a:xfrm>
            <a:off x="3346450" y="5380038"/>
            <a:ext cx="1295400" cy="646112"/>
            <a:chOff x="2089" y="3226"/>
            <a:chExt cx="816" cy="407"/>
          </a:xfrm>
        </p:grpSpPr>
        <p:sp>
          <p:nvSpPr>
            <p:cNvPr id="14413" name="Line 118">
              <a:extLst>
                <a:ext uri="{FF2B5EF4-FFF2-40B4-BE49-F238E27FC236}">
                  <a16:creationId xmlns:a16="http://schemas.microsoft.com/office/drawing/2014/main" id="{26B1A759-AC27-45C2-B331-CF1F97DD0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359"/>
              <a:ext cx="265" cy="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14" name="Text Box 119">
              <a:extLst>
                <a:ext uri="{FF2B5EF4-FFF2-40B4-BE49-F238E27FC236}">
                  <a16:creationId xmlns:a16="http://schemas.microsoft.com/office/drawing/2014/main" id="{5A368767-EDEF-481B-9D2A-43A89D534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" y="3226"/>
              <a:ext cx="578" cy="1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/>
                <a:t>Boundary</a:t>
              </a:r>
            </a:p>
          </p:txBody>
        </p:sp>
      </p:grpSp>
      <p:grpSp>
        <p:nvGrpSpPr>
          <p:cNvPr id="155829" name="Group 181">
            <a:extLst>
              <a:ext uri="{FF2B5EF4-FFF2-40B4-BE49-F238E27FC236}">
                <a16:creationId xmlns:a16="http://schemas.microsoft.com/office/drawing/2014/main" id="{FEE0A0F1-8568-4A24-8021-8B35AD45556C}"/>
              </a:ext>
            </a:extLst>
          </p:cNvPr>
          <p:cNvGrpSpPr>
            <a:grpSpLocks/>
          </p:cNvGrpSpPr>
          <p:nvPr/>
        </p:nvGrpSpPr>
        <p:grpSpPr bwMode="auto">
          <a:xfrm>
            <a:off x="2093913" y="2617788"/>
            <a:ext cx="5102225" cy="531812"/>
            <a:chOff x="1319" y="1649"/>
            <a:chExt cx="3214" cy="335"/>
          </a:xfrm>
        </p:grpSpPr>
        <p:sp>
          <p:nvSpPr>
            <p:cNvPr id="14402" name="Text Box 6">
              <a:extLst>
                <a:ext uri="{FF2B5EF4-FFF2-40B4-BE49-F238E27FC236}">
                  <a16:creationId xmlns:a16="http://schemas.microsoft.com/office/drawing/2014/main" id="{00FEF47A-AEF0-4D7B-9AA3-30A0B314B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9" y="1649"/>
              <a:ext cx="14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Incident + Reflected Wave</a:t>
              </a:r>
            </a:p>
          </p:txBody>
        </p:sp>
        <p:sp>
          <p:nvSpPr>
            <p:cNvPr id="14403" name="Text Box 9">
              <a:extLst>
                <a:ext uri="{FF2B5EF4-FFF2-40B4-BE49-F238E27FC236}">
                  <a16:creationId xmlns:a16="http://schemas.microsoft.com/office/drawing/2014/main" id="{5106E4C1-4F81-4FAE-8204-AB43AE5F7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0" y="1655"/>
              <a:ext cx="14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Transmitted Wave</a:t>
              </a:r>
            </a:p>
          </p:txBody>
        </p:sp>
        <p:grpSp>
          <p:nvGrpSpPr>
            <p:cNvPr id="14404" name="Group 121">
              <a:extLst>
                <a:ext uri="{FF2B5EF4-FFF2-40B4-BE49-F238E27FC236}">
                  <a16:creationId xmlns:a16="http://schemas.microsoft.com/office/drawing/2014/main" id="{C904D63F-F9AD-47B6-818F-344DF157FB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0" y="1796"/>
              <a:ext cx="502" cy="175"/>
              <a:chOff x="1343" y="1841"/>
              <a:chExt cx="502" cy="175"/>
            </a:xfrm>
          </p:grpSpPr>
          <p:sp>
            <p:nvSpPr>
              <p:cNvPr id="14411" name="Line 122">
                <a:extLst>
                  <a:ext uri="{FF2B5EF4-FFF2-40B4-BE49-F238E27FC236}">
                    <a16:creationId xmlns:a16="http://schemas.microsoft.com/office/drawing/2014/main" id="{98B5DEBB-C73F-4924-8D22-7CDA17841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6" y="2016"/>
                <a:ext cx="4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412" name="Text Box 123">
                <a:extLst>
                  <a:ext uri="{FF2B5EF4-FFF2-40B4-BE49-F238E27FC236}">
                    <a16:creationId xmlns:a16="http://schemas.microsoft.com/office/drawing/2014/main" id="{3A07A57A-6C81-4674-AA89-9536A4DFDE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3" y="1841"/>
                <a:ext cx="21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v</a:t>
                </a:r>
                <a:r>
                  <a:rPr lang="en-US" altLang="en-US" sz="1200" baseline="-25000"/>
                  <a:t>1</a:t>
                </a:r>
                <a:endParaRPr lang="en-US" altLang="en-US" sz="1200"/>
              </a:p>
            </p:txBody>
          </p:sp>
        </p:grpSp>
        <p:grpSp>
          <p:nvGrpSpPr>
            <p:cNvPr id="14405" name="Group 180">
              <a:extLst>
                <a:ext uri="{FF2B5EF4-FFF2-40B4-BE49-F238E27FC236}">
                  <a16:creationId xmlns:a16="http://schemas.microsoft.com/office/drawing/2014/main" id="{541ED99A-73FB-40EC-A4FC-4100E7A17D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" y="1797"/>
              <a:ext cx="383" cy="187"/>
              <a:chOff x="3042" y="1797"/>
              <a:chExt cx="383" cy="187"/>
            </a:xfrm>
          </p:grpSpPr>
          <p:sp>
            <p:nvSpPr>
              <p:cNvPr id="14409" name="Text Box 120">
                <a:extLst>
                  <a:ext uri="{FF2B5EF4-FFF2-40B4-BE49-F238E27FC236}">
                    <a16:creationId xmlns:a16="http://schemas.microsoft.com/office/drawing/2014/main" id="{887939A4-FE91-468C-BD58-24550074C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2" y="1797"/>
                <a:ext cx="21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v</a:t>
                </a:r>
                <a:r>
                  <a:rPr lang="en-US" altLang="en-US" sz="1200" baseline="-25000"/>
                  <a:t>2</a:t>
                </a:r>
                <a:endParaRPr lang="en-US" altLang="en-US" sz="1200"/>
              </a:p>
            </p:txBody>
          </p:sp>
          <p:sp>
            <p:nvSpPr>
              <p:cNvPr id="14410" name="Line 124">
                <a:extLst>
                  <a:ext uri="{FF2B5EF4-FFF2-40B4-BE49-F238E27FC236}">
                    <a16:creationId xmlns:a16="http://schemas.microsoft.com/office/drawing/2014/main" id="{B538C2D1-2323-4430-8C1E-2C8772AA0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3" y="1984"/>
                <a:ext cx="3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4406" name="Group 125">
              <a:extLst>
                <a:ext uri="{FF2B5EF4-FFF2-40B4-BE49-F238E27FC236}">
                  <a16:creationId xmlns:a16="http://schemas.microsoft.com/office/drawing/2014/main" id="{63FF30B7-A9A1-402F-9EDC-F8CA38659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5" y="1789"/>
              <a:ext cx="501" cy="185"/>
              <a:chOff x="2355" y="1789"/>
              <a:chExt cx="501" cy="185"/>
            </a:xfrm>
          </p:grpSpPr>
          <p:sp>
            <p:nvSpPr>
              <p:cNvPr id="14407" name="Text Box 126">
                <a:extLst>
                  <a:ext uri="{FF2B5EF4-FFF2-40B4-BE49-F238E27FC236}">
                    <a16:creationId xmlns:a16="http://schemas.microsoft.com/office/drawing/2014/main" id="{94584A8F-FC72-4EDB-96E5-0A50D6F5B6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8" y="1789"/>
                <a:ext cx="25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-v</a:t>
                </a:r>
                <a:r>
                  <a:rPr lang="en-US" altLang="en-US" sz="1200" baseline="-25000"/>
                  <a:t>1</a:t>
                </a:r>
                <a:endParaRPr lang="en-US" altLang="en-US" sz="1200"/>
              </a:p>
            </p:txBody>
          </p:sp>
          <p:sp>
            <p:nvSpPr>
              <p:cNvPr id="14408" name="Line 127">
                <a:extLst>
                  <a:ext uri="{FF2B5EF4-FFF2-40B4-BE49-F238E27FC236}">
                    <a16:creationId xmlns:a16="http://schemas.microsoft.com/office/drawing/2014/main" id="{1BAD4130-EA49-4FA8-8259-3B3B906C5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5" y="1974"/>
                <a:ext cx="4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55776" name="Text Box 128">
            <a:extLst>
              <a:ext uri="{FF2B5EF4-FFF2-40B4-BE49-F238E27FC236}">
                <a16:creationId xmlns:a16="http://schemas.microsoft.com/office/drawing/2014/main" id="{27A0A1B6-DF84-4B72-86D5-1837EB269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361113"/>
            <a:ext cx="8894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33CC"/>
                </a:solidFill>
              </a:rPr>
              <a:t>Note: This phenomena is seen with light traveling from air to water.</a:t>
            </a:r>
          </a:p>
        </p:txBody>
      </p:sp>
      <p:grpSp>
        <p:nvGrpSpPr>
          <p:cNvPr id="155777" name="Group 129">
            <a:extLst>
              <a:ext uri="{FF2B5EF4-FFF2-40B4-BE49-F238E27FC236}">
                <a16:creationId xmlns:a16="http://schemas.microsoft.com/office/drawing/2014/main" id="{DB4AA347-9464-466C-961A-3FC87EC8658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016125" y="3963988"/>
            <a:ext cx="2625725" cy="984250"/>
            <a:chOff x="1266" y="2047"/>
            <a:chExt cx="1654" cy="1530"/>
          </a:xfrm>
        </p:grpSpPr>
        <p:sp>
          <p:nvSpPr>
            <p:cNvPr id="14352" name="Freeform 130">
              <a:extLst>
                <a:ext uri="{FF2B5EF4-FFF2-40B4-BE49-F238E27FC236}">
                  <a16:creationId xmlns:a16="http://schemas.microsoft.com/office/drawing/2014/main" id="{2273ECE1-0E1B-45C5-A435-F69B6706A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2576"/>
              <a:ext cx="34" cy="236"/>
            </a:xfrm>
            <a:custGeom>
              <a:avLst/>
              <a:gdLst>
                <a:gd name="T0" fmla="*/ 0 w 33"/>
                <a:gd name="T1" fmla="*/ 271 h 228"/>
                <a:gd name="T2" fmla="*/ 23 w 33"/>
                <a:gd name="T3" fmla="*/ 132 h 228"/>
                <a:gd name="T4" fmla="*/ 31 w 33"/>
                <a:gd name="T5" fmla="*/ 66 h 228"/>
                <a:gd name="T6" fmla="*/ 38 w 33"/>
                <a:gd name="T7" fmla="*/ 0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28">
                  <a:moveTo>
                    <a:pt x="0" y="228"/>
                  </a:moveTo>
                  <a:lnTo>
                    <a:pt x="18" y="112"/>
                  </a:lnTo>
                  <a:lnTo>
                    <a:pt x="26" y="56"/>
                  </a:lnTo>
                  <a:lnTo>
                    <a:pt x="33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31">
              <a:extLst>
                <a:ext uri="{FF2B5EF4-FFF2-40B4-BE49-F238E27FC236}">
                  <a16:creationId xmlns:a16="http://schemas.microsoft.com/office/drawing/2014/main" id="{68777275-8B39-470B-9D4F-40CD6CEB1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2364"/>
              <a:ext cx="31" cy="212"/>
            </a:xfrm>
            <a:custGeom>
              <a:avLst/>
              <a:gdLst>
                <a:gd name="T0" fmla="*/ 0 w 30"/>
                <a:gd name="T1" fmla="*/ 242 h 205"/>
                <a:gd name="T2" fmla="*/ 20 w 30"/>
                <a:gd name="T3" fmla="*/ 115 h 205"/>
                <a:gd name="T4" fmla="*/ 28 w 30"/>
                <a:gd name="T5" fmla="*/ 58 h 205"/>
                <a:gd name="T6" fmla="*/ 35 w 30"/>
                <a:gd name="T7" fmla="*/ 0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05">
                  <a:moveTo>
                    <a:pt x="0" y="205"/>
                  </a:moveTo>
                  <a:lnTo>
                    <a:pt x="15" y="97"/>
                  </a:lnTo>
                  <a:lnTo>
                    <a:pt x="23" y="48"/>
                  </a:lnTo>
                  <a:lnTo>
                    <a:pt x="30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132">
              <a:extLst>
                <a:ext uri="{FF2B5EF4-FFF2-40B4-BE49-F238E27FC236}">
                  <a16:creationId xmlns:a16="http://schemas.microsoft.com/office/drawing/2014/main" id="{96853D52-D230-4443-BF8C-E1F4BB65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2194"/>
              <a:ext cx="35" cy="170"/>
            </a:xfrm>
            <a:custGeom>
              <a:avLst/>
              <a:gdLst>
                <a:gd name="T0" fmla="*/ 0 w 34"/>
                <a:gd name="T1" fmla="*/ 196 h 164"/>
                <a:gd name="T2" fmla="*/ 8 w 34"/>
                <a:gd name="T3" fmla="*/ 143 h 164"/>
                <a:gd name="T4" fmla="*/ 15 w 34"/>
                <a:gd name="T5" fmla="*/ 89 h 164"/>
                <a:gd name="T6" fmla="*/ 31 w 34"/>
                <a:gd name="T7" fmla="*/ 43 h 164"/>
                <a:gd name="T8" fmla="*/ 39 w 3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64">
                  <a:moveTo>
                    <a:pt x="0" y="164"/>
                  </a:moveTo>
                  <a:lnTo>
                    <a:pt x="8" y="119"/>
                  </a:lnTo>
                  <a:lnTo>
                    <a:pt x="15" y="74"/>
                  </a:lnTo>
                  <a:lnTo>
                    <a:pt x="26" y="37"/>
                  </a:lnTo>
                  <a:lnTo>
                    <a:pt x="34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133">
              <a:extLst>
                <a:ext uri="{FF2B5EF4-FFF2-40B4-BE49-F238E27FC236}">
                  <a16:creationId xmlns:a16="http://schemas.microsoft.com/office/drawing/2014/main" id="{A9E501F1-AA57-4F98-9A18-C989DB33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2085"/>
              <a:ext cx="31" cy="109"/>
            </a:xfrm>
            <a:custGeom>
              <a:avLst/>
              <a:gdLst>
                <a:gd name="T0" fmla="*/ 0 w 30"/>
                <a:gd name="T1" fmla="*/ 126 h 105"/>
                <a:gd name="T2" fmla="*/ 7 w 30"/>
                <a:gd name="T3" fmla="*/ 86 h 105"/>
                <a:gd name="T4" fmla="*/ 20 w 30"/>
                <a:gd name="T5" fmla="*/ 55 h 105"/>
                <a:gd name="T6" fmla="*/ 27 w 30"/>
                <a:gd name="T7" fmla="*/ 24 h 105"/>
                <a:gd name="T8" fmla="*/ 35 w 30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05">
                  <a:moveTo>
                    <a:pt x="0" y="105"/>
                  </a:moveTo>
                  <a:lnTo>
                    <a:pt x="7" y="71"/>
                  </a:lnTo>
                  <a:lnTo>
                    <a:pt x="15" y="45"/>
                  </a:lnTo>
                  <a:lnTo>
                    <a:pt x="22" y="19"/>
                  </a:lnTo>
                  <a:lnTo>
                    <a:pt x="30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134">
              <a:extLst>
                <a:ext uri="{FF2B5EF4-FFF2-40B4-BE49-F238E27FC236}">
                  <a16:creationId xmlns:a16="http://schemas.microsoft.com/office/drawing/2014/main" id="{3F77F912-C2E8-40EC-859A-A0DD6A3AA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2047"/>
              <a:ext cx="34" cy="38"/>
            </a:xfrm>
            <a:custGeom>
              <a:avLst/>
              <a:gdLst>
                <a:gd name="T0" fmla="*/ 0 w 33"/>
                <a:gd name="T1" fmla="*/ 42 h 37"/>
                <a:gd name="T2" fmla="*/ 7 w 33"/>
                <a:gd name="T3" fmla="*/ 27 h 37"/>
                <a:gd name="T4" fmla="*/ 15 w 33"/>
                <a:gd name="T5" fmla="*/ 11 h 37"/>
                <a:gd name="T6" fmla="*/ 31 w 33"/>
                <a:gd name="T7" fmla="*/ 3 h 37"/>
                <a:gd name="T8" fmla="*/ 38 w 3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7">
                  <a:moveTo>
                    <a:pt x="0" y="37"/>
                  </a:moveTo>
                  <a:lnTo>
                    <a:pt x="7" y="22"/>
                  </a:lnTo>
                  <a:lnTo>
                    <a:pt x="15" y="11"/>
                  </a:lnTo>
                  <a:lnTo>
                    <a:pt x="26" y="3"/>
                  </a:lnTo>
                  <a:lnTo>
                    <a:pt x="33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135">
              <a:extLst>
                <a:ext uri="{FF2B5EF4-FFF2-40B4-BE49-F238E27FC236}">
                  <a16:creationId xmlns:a16="http://schemas.microsoft.com/office/drawing/2014/main" id="{600E0FE5-9AB3-4261-ACEA-65FDCED74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047"/>
              <a:ext cx="31" cy="38"/>
            </a:xfrm>
            <a:custGeom>
              <a:avLst/>
              <a:gdLst>
                <a:gd name="T0" fmla="*/ 0 w 30"/>
                <a:gd name="T1" fmla="*/ 0 h 37"/>
                <a:gd name="T2" fmla="*/ 8 w 30"/>
                <a:gd name="T3" fmla="*/ 3 h 37"/>
                <a:gd name="T4" fmla="*/ 20 w 30"/>
                <a:gd name="T5" fmla="*/ 11 h 37"/>
                <a:gd name="T6" fmla="*/ 28 w 30"/>
                <a:gd name="T7" fmla="*/ 27 h 37"/>
                <a:gd name="T8" fmla="*/ 35 w 30"/>
                <a:gd name="T9" fmla="*/ 4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8" y="3"/>
                  </a:lnTo>
                  <a:lnTo>
                    <a:pt x="15" y="11"/>
                  </a:lnTo>
                  <a:lnTo>
                    <a:pt x="23" y="22"/>
                  </a:lnTo>
                  <a:lnTo>
                    <a:pt x="30" y="37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136">
              <a:extLst>
                <a:ext uri="{FF2B5EF4-FFF2-40B4-BE49-F238E27FC236}">
                  <a16:creationId xmlns:a16="http://schemas.microsoft.com/office/drawing/2014/main" id="{DA87AACD-7276-44E0-B851-FF2BD8A15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2085"/>
              <a:ext cx="35" cy="109"/>
            </a:xfrm>
            <a:custGeom>
              <a:avLst/>
              <a:gdLst>
                <a:gd name="T0" fmla="*/ 0 w 34"/>
                <a:gd name="T1" fmla="*/ 0 h 105"/>
                <a:gd name="T2" fmla="*/ 8 w 34"/>
                <a:gd name="T3" fmla="*/ 24 h 105"/>
                <a:gd name="T4" fmla="*/ 15 w 34"/>
                <a:gd name="T5" fmla="*/ 55 h 105"/>
                <a:gd name="T6" fmla="*/ 31 w 34"/>
                <a:gd name="T7" fmla="*/ 86 h 105"/>
                <a:gd name="T8" fmla="*/ 39 w 34"/>
                <a:gd name="T9" fmla="*/ 126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05">
                  <a:moveTo>
                    <a:pt x="0" y="0"/>
                  </a:moveTo>
                  <a:lnTo>
                    <a:pt x="8" y="19"/>
                  </a:lnTo>
                  <a:lnTo>
                    <a:pt x="15" y="45"/>
                  </a:lnTo>
                  <a:lnTo>
                    <a:pt x="26" y="71"/>
                  </a:lnTo>
                  <a:lnTo>
                    <a:pt x="34" y="105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137">
              <a:extLst>
                <a:ext uri="{FF2B5EF4-FFF2-40B4-BE49-F238E27FC236}">
                  <a16:creationId xmlns:a16="http://schemas.microsoft.com/office/drawing/2014/main" id="{988374E4-8692-4744-8092-067D81870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2194"/>
              <a:ext cx="34" cy="170"/>
            </a:xfrm>
            <a:custGeom>
              <a:avLst/>
              <a:gdLst>
                <a:gd name="T0" fmla="*/ 0 w 33"/>
                <a:gd name="T1" fmla="*/ 0 h 164"/>
                <a:gd name="T2" fmla="*/ 7 w 33"/>
                <a:gd name="T3" fmla="*/ 43 h 164"/>
                <a:gd name="T4" fmla="*/ 23 w 33"/>
                <a:gd name="T5" fmla="*/ 89 h 164"/>
                <a:gd name="T6" fmla="*/ 31 w 33"/>
                <a:gd name="T7" fmla="*/ 143 h 164"/>
                <a:gd name="T8" fmla="*/ 38 w 33"/>
                <a:gd name="T9" fmla="*/ 196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64">
                  <a:moveTo>
                    <a:pt x="0" y="0"/>
                  </a:moveTo>
                  <a:lnTo>
                    <a:pt x="7" y="37"/>
                  </a:lnTo>
                  <a:lnTo>
                    <a:pt x="18" y="74"/>
                  </a:lnTo>
                  <a:lnTo>
                    <a:pt x="26" y="119"/>
                  </a:lnTo>
                  <a:lnTo>
                    <a:pt x="33" y="164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138">
              <a:extLst>
                <a:ext uri="{FF2B5EF4-FFF2-40B4-BE49-F238E27FC236}">
                  <a16:creationId xmlns:a16="http://schemas.microsoft.com/office/drawing/2014/main" id="{3172A65E-44B1-462A-9AC7-4DA5900DA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2364"/>
              <a:ext cx="31" cy="212"/>
            </a:xfrm>
            <a:custGeom>
              <a:avLst/>
              <a:gdLst>
                <a:gd name="T0" fmla="*/ 0 w 30"/>
                <a:gd name="T1" fmla="*/ 0 h 205"/>
                <a:gd name="T2" fmla="*/ 8 w 30"/>
                <a:gd name="T3" fmla="*/ 58 h 205"/>
                <a:gd name="T4" fmla="*/ 20 w 30"/>
                <a:gd name="T5" fmla="*/ 115 h 205"/>
                <a:gd name="T6" fmla="*/ 35 w 30"/>
                <a:gd name="T7" fmla="*/ 242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05">
                  <a:moveTo>
                    <a:pt x="0" y="0"/>
                  </a:moveTo>
                  <a:lnTo>
                    <a:pt x="8" y="48"/>
                  </a:lnTo>
                  <a:lnTo>
                    <a:pt x="15" y="97"/>
                  </a:lnTo>
                  <a:lnTo>
                    <a:pt x="30" y="205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139">
              <a:extLst>
                <a:ext uri="{FF2B5EF4-FFF2-40B4-BE49-F238E27FC236}">
                  <a16:creationId xmlns:a16="http://schemas.microsoft.com/office/drawing/2014/main" id="{F7F0F35F-4BDB-4C27-A9E7-141A3C454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" y="2576"/>
              <a:ext cx="35" cy="236"/>
            </a:xfrm>
            <a:custGeom>
              <a:avLst/>
              <a:gdLst>
                <a:gd name="T0" fmla="*/ 0 w 34"/>
                <a:gd name="T1" fmla="*/ 0 h 228"/>
                <a:gd name="T2" fmla="*/ 8 w 34"/>
                <a:gd name="T3" fmla="*/ 66 h 228"/>
                <a:gd name="T4" fmla="*/ 15 w 34"/>
                <a:gd name="T5" fmla="*/ 132 h 228"/>
                <a:gd name="T6" fmla="*/ 39 w 34"/>
                <a:gd name="T7" fmla="*/ 271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28">
                  <a:moveTo>
                    <a:pt x="0" y="0"/>
                  </a:moveTo>
                  <a:lnTo>
                    <a:pt x="8" y="56"/>
                  </a:lnTo>
                  <a:lnTo>
                    <a:pt x="15" y="112"/>
                  </a:lnTo>
                  <a:lnTo>
                    <a:pt x="34" y="228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140">
              <a:extLst>
                <a:ext uri="{FF2B5EF4-FFF2-40B4-BE49-F238E27FC236}">
                  <a16:creationId xmlns:a16="http://schemas.microsoft.com/office/drawing/2014/main" id="{7279E7A1-1B86-4380-80C6-16DDB0D40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812"/>
              <a:ext cx="31" cy="236"/>
            </a:xfrm>
            <a:custGeom>
              <a:avLst/>
              <a:gdLst>
                <a:gd name="T0" fmla="*/ 0 w 30"/>
                <a:gd name="T1" fmla="*/ 0 h 228"/>
                <a:gd name="T2" fmla="*/ 20 w 30"/>
                <a:gd name="T3" fmla="*/ 137 h 228"/>
                <a:gd name="T4" fmla="*/ 27 w 30"/>
                <a:gd name="T5" fmla="*/ 204 h 228"/>
                <a:gd name="T6" fmla="*/ 35 w 30"/>
                <a:gd name="T7" fmla="*/ 271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28">
                  <a:moveTo>
                    <a:pt x="0" y="0"/>
                  </a:moveTo>
                  <a:lnTo>
                    <a:pt x="15" y="116"/>
                  </a:lnTo>
                  <a:lnTo>
                    <a:pt x="22" y="172"/>
                  </a:lnTo>
                  <a:lnTo>
                    <a:pt x="30" y="228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141">
              <a:extLst>
                <a:ext uri="{FF2B5EF4-FFF2-40B4-BE49-F238E27FC236}">
                  <a16:creationId xmlns:a16="http://schemas.microsoft.com/office/drawing/2014/main" id="{C47495AE-371E-4189-A475-2B7FA9313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3048"/>
              <a:ext cx="34" cy="212"/>
            </a:xfrm>
            <a:custGeom>
              <a:avLst/>
              <a:gdLst>
                <a:gd name="T0" fmla="*/ 0 w 33"/>
                <a:gd name="T1" fmla="*/ 0 h 205"/>
                <a:gd name="T2" fmla="*/ 15 w 33"/>
                <a:gd name="T3" fmla="*/ 128 h 205"/>
                <a:gd name="T4" fmla="*/ 31 w 33"/>
                <a:gd name="T5" fmla="*/ 186 h 205"/>
                <a:gd name="T6" fmla="*/ 38 w 33"/>
                <a:gd name="T7" fmla="*/ 242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05">
                  <a:moveTo>
                    <a:pt x="0" y="0"/>
                  </a:moveTo>
                  <a:lnTo>
                    <a:pt x="15" y="108"/>
                  </a:lnTo>
                  <a:lnTo>
                    <a:pt x="26" y="157"/>
                  </a:lnTo>
                  <a:lnTo>
                    <a:pt x="33" y="205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142">
              <a:extLst>
                <a:ext uri="{FF2B5EF4-FFF2-40B4-BE49-F238E27FC236}">
                  <a16:creationId xmlns:a16="http://schemas.microsoft.com/office/drawing/2014/main" id="{E988686E-76C8-415A-9D9B-E33308954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3260"/>
              <a:ext cx="35" cy="170"/>
            </a:xfrm>
            <a:custGeom>
              <a:avLst/>
              <a:gdLst>
                <a:gd name="T0" fmla="*/ 0 w 34"/>
                <a:gd name="T1" fmla="*/ 0 h 164"/>
                <a:gd name="T2" fmla="*/ 8 w 34"/>
                <a:gd name="T3" fmla="*/ 55 h 164"/>
                <a:gd name="T4" fmla="*/ 24 w 34"/>
                <a:gd name="T5" fmla="*/ 108 h 164"/>
                <a:gd name="T6" fmla="*/ 31 w 34"/>
                <a:gd name="T7" fmla="*/ 152 h 164"/>
                <a:gd name="T8" fmla="*/ 39 w 34"/>
                <a:gd name="T9" fmla="*/ 196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64">
                  <a:moveTo>
                    <a:pt x="0" y="0"/>
                  </a:moveTo>
                  <a:lnTo>
                    <a:pt x="8" y="45"/>
                  </a:lnTo>
                  <a:lnTo>
                    <a:pt x="19" y="90"/>
                  </a:lnTo>
                  <a:lnTo>
                    <a:pt x="26" y="127"/>
                  </a:lnTo>
                  <a:lnTo>
                    <a:pt x="34" y="164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143">
              <a:extLst>
                <a:ext uri="{FF2B5EF4-FFF2-40B4-BE49-F238E27FC236}">
                  <a16:creationId xmlns:a16="http://schemas.microsoft.com/office/drawing/2014/main" id="{9AA32711-7B2B-4C98-95FE-7EFAF38A0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3430"/>
              <a:ext cx="31" cy="109"/>
            </a:xfrm>
            <a:custGeom>
              <a:avLst/>
              <a:gdLst>
                <a:gd name="T0" fmla="*/ 0 w 30"/>
                <a:gd name="T1" fmla="*/ 0 h 105"/>
                <a:gd name="T2" fmla="*/ 7 w 30"/>
                <a:gd name="T3" fmla="*/ 39 h 105"/>
                <a:gd name="T4" fmla="*/ 20 w 30"/>
                <a:gd name="T5" fmla="*/ 72 h 105"/>
                <a:gd name="T6" fmla="*/ 27 w 30"/>
                <a:gd name="T7" fmla="*/ 104 h 105"/>
                <a:gd name="T8" fmla="*/ 35 w 30"/>
                <a:gd name="T9" fmla="*/ 126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05">
                  <a:moveTo>
                    <a:pt x="0" y="0"/>
                  </a:moveTo>
                  <a:lnTo>
                    <a:pt x="7" y="34"/>
                  </a:lnTo>
                  <a:lnTo>
                    <a:pt x="15" y="60"/>
                  </a:lnTo>
                  <a:lnTo>
                    <a:pt x="22" y="86"/>
                  </a:lnTo>
                  <a:lnTo>
                    <a:pt x="30" y="105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144">
              <a:extLst>
                <a:ext uri="{FF2B5EF4-FFF2-40B4-BE49-F238E27FC236}">
                  <a16:creationId xmlns:a16="http://schemas.microsoft.com/office/drawing/2014/main" id="{30F47AED-E92D-4001-B77D-E72B5EE9D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3539"/>
              <a:ext cx="34" cy="38"/>
            </a:xfrm>
            <a:custGeom>
              <a:avLst/>
              <a:gdLst>
                <a:gd name="T0" fmla="*/ 0 w 33"/>
                <a:gd name="T1" fmla="*/ 0 h 37"/>
                <a:gd name="T2" fmla="*/ 7 w 33"/>
                <a:gd name="T3" fmla="*/ 15 h 37"/>
                <a:gd name="T4" fmla="*/ 15 w 33"/>
                <a:gd name="T5" fmla="*/ 31 h 37"/>
                <a:gd name="T6" fmla="*/ 31 w 33"/>
                <a:gd name="T7" fmla="*/ 39 h 37"/>
                <a:gd name="T8" fmla="*/ 38 w 33"/>
                <a:gd name="T9" fmla="*/ 4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7">
                  <a:moveTo>
                    <a:pt x="0" y="0"/>
                  </a:moveTo>
                  <a:lnTo>
                    <a:pt x="7" y="15"/>
                  </a:lnTo>
                  <a:lnTo>
                    <a:pt x="15" y="26"/>
                  </a:lnTo>
                  <a:lnTo>
                    <a:pt x="26" y="34"/>
                  </a:lnTo>
                  <a:lnTo>
                    <a:pt x="33" y="37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145">
              <a:extLst>
                <a:ext uri="{FF2B5EF4-FFF2-40B4-BE49-F238E27FC236}">
                  <a16:creationId xmlns:a16="http://schemas.microsoft.com/office/drawing/2014/main" id="{6B9593F4-321E-4A4C-9C20-D9F52ED2E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3539"/>
              <a:ext cx="31" cy="38"/>
            </a:xfrm>
            <a:custGeom>
              <a:avLst/>
              <a:gdLst>
                <a:gd name="T0" fmla="*/ 0 w 30"/>
                <a:gd name="T1" fmla="*/ 42 h 37"/>
                <a:gd name="T2" fmla="*/ 8 w 30"/>
                <a:gd name="T3" fmla="*/ 39 h 37"/>
                <a:gd name="T4" fmla="*/ 20 w 30"/>
                <a:gd name="T5" fmla="*/ 31 h 37"/>
                <a:gd name="T6" fmla="*/ 28 w 30"/>
                <a:gd name="T7" fmla="*/ 15 h 37"/>
                <a:gd name="T8" fmla="*/ 35 w 30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37"/>
                  </a:moveTo>
                  <a:lnTo>
                    <a:pt x="8" y="34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0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146">
              <a:extLst>
                <a:ext uri="{FF2B5EF4-FFF2-40B4-BE49-F238E27FC236}">
                  <a16:creationId xmlns:a16="http://schemas.microsoft.com/office/drawing/2014/main" id="{61933664-339A-4F10-8FAD-5062503AB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3430"/>
              <a:ext cx="35" cy="109"/>
            </a:xfrm>
            <a:custGeom>
              <a:avLst/>
              <a:gdLst>
                <a:gd name="T0" fmla="*/ 0 w 34"/>
                <a:gd name="T1" fmla="*/ 126 h 105"/>
                <a:gd name="T2" fmla="*/ 8 w 34"/>
                <a:gd name="T3" fmla="*/ 104 h 105"/>
                <a:gd name="T4" fmla="*/ 15 w 34"/>
                <a:gd name="T5" fmla="*/ 72 h 105"/>
                <a:gd name="T6" fmla="*/ 31 w 34"/>
                <a:gd name="T7" fmla="*/ 39 h 105"/>
                <a:gd name="T8" fmla="*/ 39 w 3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05">
                  <a:moveTo>
                    <a:pt x="0" y="105"/>
                  </a:moveTo>
                  <a:lnTo>
                    <a:pt x="8" y="86"/>
                  </a:lnTo>
                  <a:lnTo>
                    <a:pt x="15" y="60"/>
                  </a:lnTo>
                  <a:lnTo>
                    <a:pt x="26" y="34"/>
                  </a:lnTo>
                  <a:lnTo>
                    <a:pt x="34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147">
              <a:extLst>
                <a:ext uri="{FF2B5EF4-FFF2-40B4-BE49-F238E27FC236}">
                  <a16:creationId xmlns:a16="http://schemas.microsoft.com/office/drawing/2014/main" id="{C67FB27C-A468-4585-B07D-21AA86720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3260"/>
              <a:ext cx="31" cy="170"/>
            </a:xfrm>
            <a:custGeom>
              <a:avLst/>
              <a:gdLst>
                <a:gd name="T0" fmla="*/ 0 w 30"/>
                <a:gd name="T1" fmla="*/ 196 h 164"/>
                <a:gd name="T2" fmla="*/ 7 w 30"/>
                <a:gd name="T3" fmla="*/ 152 h 164"/>
                <a:gd name="T4" fmla="*/ 20 w 30"/>
                <a:gd name="T5" fmla="*/ 108 h 164"/>
                <a:gd name="T6" fmla="*/ 27 w 30"/>
                <a:gd name="T7" fmla="*/ 55 h 164"/>
                <a:gd name="T8" fmla="*/ 35 w 30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64">
                  <a:moveTo>
                    <a:pt x="0" y="164"/>
                  </a:moveTo>
                  <a:lnTo>
                    <a:pt x="7" y="127"/>
                  </a:lnTo>
                  <a:lnTo>
                    <a:pt x="15" y="90"/>
                  </a:lnTo>
                  <a:lnTo>
                    <a:pt x="22" y="45"/>
                  </a:lnTo>
                  <a:lnTo>
                    <a:pt x="30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148">
              <a:extLst>
                <a:ext uri="{FF2B5EF4-FFF2-40B4-BE49-F238E27FC236}">
                  <a16:creationId xmlns:a16="http://schemas.microsoft.com/office/drawing/2014/main" id="{38E6C255-4618-4C0F-81C6-51E24F4D8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3048"/>
              <a:ext cx="35" cy="212"/>
            </a:xfrm>
            <a:custGeom>
              <a:avLst/>
              <a:gdLst>
                <a:gd name="T0" fmla="*/ 0 w 33"/>
                <a:gd name="T1" fmla="*/ 242 h 205"/>
                <a:gd name="T2" fmla="*/ 7 w 33"/>
                <a:gd name="T3" fmla="*/ 186 h 205"/>
                <a:gd name="T4" fmla="*/ 20 w 33"/>
                <a:gd name="T5" fmla="*/ 128 h 205"/>
                <a:gd name="T6" fmla="*/ 43 w 33"/>
                <a:gd name="T7" fmla="*/ 0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05">
                  <a:moveTo>
                    <a:pt x="0" y="205"/>
                  </a:moveTo>
                  <a:lnTo>
                    <a:pt x="7" y="157"/>
                  </a:lnTo>
                  <a:lnTo>
                    <a:pt x="15" y="108"/>
                  </a:lnTo>
                  <a:lnTo>
                    <a:pt x="33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149">
              <a:extLst>
                <a:ext uri="{FF2B5EF4-FFF2-40B4-BE49-F238E27FC236}">
                  <a16:creationId xmlns:a16="http://schemas.microsoft.com/office/drawing/2014/main" id="{353B9212-90FB-4B6C-AD04-8ADCE9AB7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" y="2812"/>
              <a:ext cx="35" cy="236"/>
            </a:xfrm>
            <a:custGeom>
              <a:avLst/>
              <a:gdLst>
                <a:gd name="T0" fmla="*/ 0 w 34"/>
                <a:gd name="T1" fmla="*/ 271 h 228"/>
                <a:gd name="T2" fmla="*/ 8 w 34"/>
                <a:gd name="T3" fmla="*/ 204 h 228"/>
                <a:gd name="T4" fmla="*/ 24 w 34"/>
                <a:gd name="T5" fmla="*/ 137 h 228"/>
                <a:gd name="T6" fmla="*/ 39 w 34"/>
                <a:gd name="T7" fmla="*/ 0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28">
                  <a:moveTo>
                    <a:pt x="0" y="228"/>
                  </a:moveTo>
                  <a:lnTo>
                    <a:pt x="8" y="172"/>
                  </a:lnTo>
                  <a:lnTo>
                    <a:pt x="19" y="116"/>
                  </a:lnTo>
                  <a:lnTo>
                    <a:pt x="34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150">
              <a:extLst>
                <a:ext uri="{FF2B5EF4-FFF2-40B4-BE49-F238E27FC236}">
                  <a16:creationId xmlns:a16="http://schemas.microsoft.com/office/drawing/2014/main" id="{47053577-5B81-48A6-B759-09B190CBA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2576"/>
              <a:ext cx="31" cy="236"/>
            </a:xfrm>
            <a:custGeom>
              <a:avLst/>
              <a:gdLst>
                <a:gd name="T0" fmla="*/ 0 w 30"/>
                <a:gd name="T1" fmla="*/ 271 h 228"/>
                <a:gd name="T2" fmla="*/ 20 w 30"/>
                <a:gd name="T3" fmla="*/ 132 h 228"/>
                <a:gd name="T4" fmla="*/ 27 w 30"/>
                <a:gd name="T5" fmla="*/ 66 h 228"/>
                <a:gd name="T6" fmla="*/ 35 w 30"/>
                <a:gd name="T7" fmla="*/ 0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28">
                  <a:moveTo>
                    <a:pt x="0" y="228"/>
                  </a:moveTo>
                  <a:lnTo>
                    <a:pt x="15" y="112"/>
                  </a:lnTo>
                  <a:lnTo>
                    <a:pt x="22" y="56"/>
                  </a:lnTo>
                  <a:lnTo>
                    <a:pt x="30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151">
              <a:extLst>
                <a:ext uri="{FF2B5EF4-FFF2-40B4-BE49-F238E27FC236}">
                  <a16:creationId xmlns:a16="http://schemas.microsoft.com/office/drawing/2014/main" id="{C51D3E8B-B1AD-4E16-824A-8ADB82519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2364"/>
              <a:ext cx="35" cy="212"/>
            </a:xfrm>
            <a:custGeom>
              <a:avLst/>
              <a:gdLst>
                <a:gd name="T0" fmla="*/ 0 w 34"/>
                <a:gd name="T1" fmla="*/ 242 h 205"/>
                <a:gd name="T2" fmla="*/ 15 w 34"/>
                <a:gd name="T3" fmla="*/ 115 h 205"/>
                <a:gd name="T4" fmla="*/ 31 w 34"/>
                <a:gd name="T5" fmla="*/ 58 h 205"/>
                <a:gd name="T6" fmla="*/ 39 w 34"/>
                <a:gd name="T7" fmla="*/ 0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05">
                  <a:moveTo>
                    <a:pt x="0" y="205"/>
                  </a:moveTo>
                  <a:lnTo>
                    <a:pt x="15" y="97"/>
                  </a:lnTo>
                  <a:lnTo>
                    <a:pt x="26" y="48"/>
                  </a:lnTo>
                  <a:lnTo>
                    <a:pt x="34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152">
              <a:extLst>
                <a:ext uri="{FF2B5EF4-FFF2-40B4-BE49-F238E27FC236}">
                  <a16:creationId xmlns:a16="http://schemas.microsoft.com/office/drawing/2014/main" id="{F63920BB-89F5-4DAC-9D15-386C40788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" y="2194"/>
              <a:ext cx="30" cy="170"/>
            </a:xfrm>
            <a:custGeom>
              <a:avLst/>
              <a:gdLst>
                <a:gd name="T0" fmla="*/ 0 w 29"/>
                <a:gd name="T1" fmla="*/ 196 h 164"/>
                <a:gd name="T2" fmla="*/ 7 w 29"/>
                <a:gd name="T3" fmla="*/ 143 h 164"/>
                <a:gd name="T4" fmla="*/ 14 w 29"/>
                <a:gd name="T5" fmla="*/ 89 h 164"/>
                <a:gd name="T6" fmla="*/ 27 w 29"/>
                <a:gd name="T7" fmla="*/ 43 h 164"/>
                <a:gd name="T8" fmla="*/ 34 w 29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64">
                  <a:moveTo>
                    <a:pt x="0" y="164"/>
                  </a:moveTo>
                  <a:lnTo>
                    <a:pt x="7" y="119"/>
                  </a:lnTo>
                  <a:lnTo>
                    <a:pt x="14" y="74"/>
                  </a:lnTo>
                  <a:lnTo>
                    <a:pt x="22" y="37"/>
                  </a:lnTo>
                  <a:lnTo>
                    <a:pt x="29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153">
              <a:extLst>
                <a:ext uri="{FF2B5EF4-FFF2-40B4-BE49-F238E27FC236}">
                  <a16:creationId xmlns:a16="http://schemas.microsoft.com/office/drawing/2014/main" id="{AC88D6B0-7B01-499B-8F6B-321B9DFF7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2085"/>
              <a:ext cx="35" cy="109"/>
            </a:xfrm>
            <a:custGeom>
              <a:avLst/>
              <a:gdLst>
                <a:gd name="T0" fmla="*/ 0 w 34"/>
                <a:gd name="T1" fmla="*/ 126 h 105"/>
                <a:gd name="T2" fmla="*/ 8 w 34"/>
                <a:gd name="T3" fmla="*/ 86 h 105"/>
                <a:gd name="T4" fmla="*/ 15 w 34"/>
                <a:gd name="T5" fmla="*/ 55 h 105"/>
                <a:gd name="T6" fmla="*/ 32 w 34"/>
                <a:gd name="T7" fmla="*/ 24 h 105"/>
                <a:gd name="T8" fmla="*/ 39 w 3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05">
                  <a:moveTo>
                    <a:pt x="0" y="105"/>
                  </a:moveTo>
                  <a:lnTo>
                    <a:pt x="8" y="71"/>
                  </a:lnTo>
                  <a:lnTo>
                    <a:pt x="15" y="45"/>
                  </a:lnTo>
                  <a:lnTo>
                    <a:pt x="27" y="19"/>
                  </a:lnTo>
                  <a:lnTo>
                    <a:pt x="34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154">
              <a:extLst>
                <a:ext uri="{FF2B5EF4-FFF2-40B4-BE49-F238E27FC236}">
                  <a16:creationId xmlns:a16="http://schemas.microsoft.com/office/drawing/2014/main" id="{4BA66B50-B2D0-4908-B45F-864A200D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047"/>
              <a:ext cx="35" cy="38"/>
            </a:xfrm>
            <a:custGeom>
              <a:avLst/>
              <a:gdLst>
                <a:gd name="T0" fmla="*/ 0 w 34"/>
                <a:gd name="T1" fmla="*/ 42 h 37"/>
                <a:gd name="T2" fmla="*/ 7 w 34"/>
                <a:gd name="T3" fmla="*/ 27 h 37"/>
                <a:gd name="T4" fmla="*/ 24 w 34"/>
                <a:gd name="T5" fmla="*/ 11 h 37"/>
                <a:gd name="T6" fmla="*/ 31 w 34"/>
                <a:gd name="T7" fmla="*/ 3 h 37"/>
                <a:gd name="T8" fmla="*/ 39 w 3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7">
                  <a:moveTo>
                    <a:pt x="0" y="37"/>
                  </a:moveTo>
                  <a:lnTo>
                    <a:pt x="7" y="22"/>
                  </a:lnTo>
                  <a:lnTo>
                    <a:pt x="19" y="11"/>
                  </a:lnTo>
                  <a:lnTo>
                    <a:pt x="26" y="3"/>
                  </a:lnTo>
                  <a:lnTo>
                    <a:pt x="34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155">
              <a:extLst>
                <a:ext uri="{FF2B5EF4-FFF2-40B4-BE49-F238E27FC236}">
                  <a16:creationId xmlns:a16="http://schemas.microsoft.com/office/drawing/2014/main" id="{5EF6B08E-6781-40FA-9000-EA0144E59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2047"/>
              <a:ext cx="30" cy="38"/>
            </a:xfrm>
            <a:custGeom>
              <a:avLst/>
              <a:gdLst>
                <a:gd name="T0" fmla="*/ 0 w 29"/>
                <a:gd name="T1" fmla="*/ 0 h 37"/>
                <a:gd name="T2" fmla="*/ 7 w 29"/>
                <a:gd name="T3" fmla="*/ 3 h 37"/>
                <a:gd name="T4" fmla="*/ 20 w 29"/>
                <a:gd name="T5" fmla="*/ 11 h 37"/>
                <a:gd name="T6" fmla="*/ 27 w 29"/>
                <a:gd name="T7" fmla="*/ 27 h 37"/>
                <a:gd name="T8" fmla="*/ 34 w 29"/>
                <a:gd name="T9" fmla="*/ 4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lnTo>
                    <a:pt x="7" y="3"/>
                  </a:lnTo>
                  <a:lnTo>
                    <a:pt x="15" y="11"/>
                  </a:lnTo>
                  <a:lnTo>
                    <a:pt x="22" y="22"/>
                  </a:lnTo>
                  <a:lnTo>
                    <a:pt x="29" y="37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156">
              <a:extLst>
                <a:ext uri="{FF2B5EF4-FFF2-40B4-BE49-F238E27FC236}">
                  <a16:creationId xmlns:a16="http://schemas.microsoft.com/office/drawing/2014/main" id="{5440DA03-C668-418F-B854-37F93DCA7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085"/>
              <a:ext cx="35" cy="109"/>
            </a:xfrm>
            <a:custGeom>
              <a:avLst/>
              <a:gdLst>
                <a:gd name="T0" fmla="*/ 0 w 34"/>
                <a:gd name="T1" fmla="*/ 0 h 105"/>
                <a:gd name="T2" fmla="*/ 8 w 34"/>
                <a:gd name="T3" fmla="*/ 24 h 105"/>
                <a:gd name="T4" fmla="*/ 15 w 34"/>
                <a:gd name="T5" fmla="*/ 55 h 105"/>
                <a:gd name="T6" fmla="*/ 32 w 34"/>
                <a:gd name="T7" fmla="*/ 86 h 105"/>
                <a:gd name="T8" fmla="*/ 39 w 34"/>
                <a:gd name="T9" fmla="*/ 126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05">
                  <a:moveTo>
                    <a:pt x="0" y="0"/>
                  </a:moveTo>
                  <a:lnTo>
                    <a:pt x="8" y="19"/>
                  </a:lnTo>
                  <a:lnTo>
                    <a:pt x="15" y="45"/>
                  </a:lnTo>
                  <a:lnTo>
                    <a:pt x="27" y="71"/>
                  </a:lnTo>
                  <a:lnTo>
                    <a:pt x="34" y="105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157">
              <a:extLst>
                <a:ext uri="{FF2B5EF4-FFF2-40B4-BE49-F238E27FC236}">
                  <a16:creationId xmlns:a16="http://schemas.microsoft.com/office/drawing/2014/main" id="{7D560329-AFAA-4A63-9077-5F5085494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2194"/>
              <a:ext cx="31" cy="170"/>
            </a:xfrm>
            <a:custGeom>
              <a:avLst/>
              <a:gdLst>
                <a:gd name="T0" fmla="*/ 0 w 30"/>
                <a:gd name="T1" fmla="*/ 0 h 164"/>
                <a:gd name="T2" fmla="*/ 8 w 30"/>
                <a:gd name="T3" fmla="*/ 43 h 164"/>
                <a:gd name="T4" fmla="*/ 20 w 30"/>
                <a:gd name="T5" fmla="*/ 89 h 164"/>
                <a:gd name="T6" fmla="*/ 27 w 30"/>
                <a:gd name="T7" fmla="*/ 143 h 164"/>
                <a:gd name="T8" fmla="*/ 35 w 30"/>
                <a:gd name="T9" fmla="*/ 196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64">
                  <a:moveTo>
                    <a:pt x="0" y="0"/>
                  </a:moveTo>
                  <a:lnTo>
                    <a:pt x="8" y="37"/>
                  </a:lnTo>
                  <a:lnTo>
                    <a:pt x="15" y="74"/>
                  </a:lnTo>
                  <a:lnTo>
                    <a:pt x="22" y="119"/>
                  </a:lnTo>
                  <a:lnTo>
                    <a:pt x="30" y="164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158">
              <a:extLst>
                <a:ext uri="{FF2B5EF4-FFF2-40B4-BE49-F238E27FC236}">
                  <a16:creationId xmlns:a16="http://schemas.microsoft.com/office/drawing/2014/main" id="{86C82CF2-3D6E-4CA5-88AE-B5CA2DB5F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364"/>
              <a:ext cx="35" cy="212"/>
            </a:xfrm>
            <a:custGeom>
              <a:avLst/>
              <a:gdLst>
                <a:gd name="T0" fmla="*/ 0 w 34"/>
                <a:gd name="T1" fmla="*/ 0 h 205"/>
                <a:gd name="T2" fmla="*/ 7 w 34"/>
                <a:gd name="T3" fmla="*/ 58 h 205"/>
                <a:gd name="T4" fmla="*/ 15 w 34"/>
                <a:gd name="T5" fmla="*/ 115 h 205"/>
                <a:gd name="T6" fmla="*/ 39 w 34"/>
                <a:gd name="T7" fmla="*/ 242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05">
                  <a:moveTo>
                    <a:pt x="0" y="0"/>
                  </a:moveTo>
                  <a:lnTo>
                    <a:pt x="7" y="48"/>
                  </a:lnTo>
                  <a:lnTo>
                    <a:pt x="15" y="97"/>
                  </a:lnTo>
                  <a:lnTo>
                    <a:pt x="34" y="205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159">
              <a:extLst>
                <a:ext uri="{FF2B5EF4-FFF2-40B4-BE49-F238E27FC236}">
                  <a16:creationId xmlns:a16="http://schemas.microsoft.com/office/drawing/2014/main" id="{270771BB-FA34-4DBC-BEAA-FFA1603C4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2576"/>
              <a:ext cx="30" cy="236"/>
            </a:xfrm>
            <a:custGeom>
              <a:avLst/>
              <a:gdLst>
                <a:gd name="T0" fmla="*/ 0 w 29"/>
                <a:gd name="T1" fmla="*/ 0 h 228"/>
                <a:gd name="T2" fmla="*/ 7 w 29"/>
                <a:gd name="T3" fmla="*/ 66 h 228"/>
                <a:gd name="T4" fmla="*/ 20 w 29"/>
                <a:gd name="T5" fmla="*/ 132 h 228"/>
                <a:gd name="T6" fmla="*/ 34 w 29"/>
                <a:gd name="T7" fmla="*/ 271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28">
                  <a:moveTo>
                    <a:pt x="0" y="0"/>
                  </a:moveTo>
                  <a:lnTo>
                    <a:pt x="7" y="56"/>
                  </a:lnTo>
                  <a:lnTo>
                    <a:pt x="15" y="112"/>
                  </a:lnTo>
                  <a:lnTo>
                    <a:pt x="29" y="228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160">
              <a:extLst>
                <a:ext uri="{FF2B5EF4-FFF2-40B4-BE49-F238E27FC236}">
                  <a16:creationId xmlns:a16="http://schemas.microsoft.com/office/drawing/2014/main" id="{0F49B5E9-38C2-4847-A6F7-8EB7CF219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812"/>
              <a:ext cx="35" cy="236"/>
            </a:xfrm>
            <a:custGeom>
              <a:avLst/>
              <a:gdLst>
                <a:gd name="T0" fmla="*/ 0 w 34"/>
                <a:gd name="T1" fmla="*/ 0 h 228"/>
                <a:gd name="T2" fmla="*/ 15 w 34"/>
                <a:gd name="T3" fmla="*/ 137 h 228"/>
                <a:gd name="T4" fmla="*/ 32 w 34"/>
                <a:gd name="T5" fmla="*/ 204 h 228"/>
                <a:gd name="T6" fmla="*/ 39 w 34"/>
                <a:gd name="T7" fmla="*/ 271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28">
                  <a:moveTo>
                    <a:pt x="0" y="0"/>
                  </a:moveTo>
                  <a:lnTo>
                    <a:pt x="15" y="116"/>
                  </a:lnTo>
                  <a:lnTo>
                    <a:pt x="27" y="172"/>
                  </a:lnTo>
                  <a:lnTo>
                    <a:pt x="34" y="228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161">
              <a:extLst>
                <a:ext uri="{FF2B5EF4-FFF2-40B4-BE49-F238E27FC236}">
                  <a16:creationId xmlns:a16="http://schemas.microsoft.com/office/drawing/2014/main" id="{F76CEEB3-65A4-4F0C-9E05-B7B5FDF87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3048"/>
              <a:ext cx="35" cy="212"/>
            </a:xfrm>
            <a:custGeom>
              <a:avLst/>
              <a:gdLst>
                <a:gd name="T0" fmla="*/ 0 w 34"/>
                <a:gd name="T1" fmla="*/ 0 h 205"/>
                <a:gd name="T2" fmla="*/ 24 w 34"/>
                <a:gd name="T3" fmla="*/ 128 h 205"/>
                <a:gd name="T4" fmla="*/ 31 w 34"/>
                <a:gd name="T5" fmla="*/ 186 h 205"/>
                <a:gd name="T6" fmla="*/ 39 w 34"/>
                <a:gd name="T7" fmla="*/ 242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05">
                  <a:moveTo>
                    <a:pt x="0" y="0"/>
                  </a:moveTo>
                  <a:lnTo>
                    <a:pt x="19" y="108"/>
                  </a:lnTo>
                  <a:lnTo>
                    <a:pt x="26" y="157"/>
                  </a:lnTo>
                  <a:lnTo>
                    <a:pt x="34" y="205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162">
              <a:extLst>
                <a:ext uri="{FF2B5EF4-FFF2-40B4-BE49-F238E27FC236}">
                  <a16:creationId xmlns:a16="http://schemas.microsoft.com/office/drawing/2014/main" id="{BD0DFAE9-742E-461B-84FF-748EF50E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3260"/>
              <a:ext cx="31" cy="170"/>
            </a:xfrm>
            <a:custGeom>
              <a:avLst/>
              <a:gdLst>
                <a:gd name="T0" fmla="*/ 0 w 30"/>
                <a:gd name="T1" fmla="*/ 0 h 164"/>
                <a:gd name="T2" fmla="*/ 7 w 30"/>
                <a:gd name="T3" fmla="*/ 55 h 164"/>
                <a:gd name="T4" fmla="*/ 20 w 30"/>
                <a:gd name="T5" fmla="*/ 108 h 164"/>
                <a:gd name="T6" fmla="*/ 27 w 30"/>
                <a:gd name="T7" fmla="*/ 152 h 164"/>
                <a:gd name="T8" fmla="*/ 35 w 30"/>
                <a:gd name="T9" fmla="*/ 196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64">
                  <a:moveTo>
                    <a:pt x="0" y="0"/>
                  </a:moveTo>
                  <a:lnTo>
                    <a:pt x="7" y="45"/>
                  </a:lnTo>
                  <a:lnTo>
                    <a:pt x="15" y="90"/>
                  </a:lnTo>
                  <a:lnTo>
                    <a:pt x="22" y="127"/>
                  </a:lnTo>
                  <a:lnTo>
                    <a:pt x="30" y="164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163">
              <a:extLst>
                <a:ext uri="{FF2B5EF4-FFF2-40B4-BE49-F238E27FC236}">
                  <a16:creationId xmlns:a16="http://schemas.microsoft.com/office/drawing/2014/main" id="{C26FBBEF-2BA6-4DA0-B3A6-EE56518A6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3430"/>
              <a:ext cx="34" cy="109"/>
            </a:xfrm>
            <a:custGeom>
              <a:avLst/>
              <a:gdLst>
                <a:gd name="T0" fmla="*/ 0 w 33"/>
                <a:gd name="T1" fmla="*/ 0 h 105"/>
                <a:gd name="T2" fmla="*/ 7 w 33"/>
                <a:gd name="T3" fmla="*/ 39 h 105"/>
                <a:gd name="T4" fmla="*/ 14 w 33"/>
                <a:gd name="T5" fmla="*/ 72 h 105"/>
                <a:gd name="T6" fmla="*/ 31 w 33"/>
                <a:gd name="T7" fmla="*/ 104 h 105"/>
                <a:gd name="T8" fmla="*/ 38 w 33"/>
                <a:gd name="T9" fmla="*/ 126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05">
                  <a:moveTo>
                    <a:pt x="0" y="0"/>
                  </a:moveTo>
                  <a:lnTo>
                    <a:pt x="7" y="34"/>
                  </a:lnTo>
                  <a:lnTo>
                    <a:pt x="14" y="60"/>
                  </a:lnTo>
                  <a:lnTo>
                    <a:pt x="26" y="86"/>
                  </a:lnTo>
                  <a:lnTo>
                    <a:pt x="33" y="105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164">
              <a:extLst>
                <a:ext uri="{FF2B5EF4-FFF2-40B4-BE49-F238E27FC236}">
                  <a16:creationId xmlns:a16="http://schemas.microsoft.com/office/drawing/2014/main" id="{774272CB-8968-4B4F-8006-3E11FF06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3539"/>
              <a:ext cx="31" cy="38"/>
            </a:xfrm>
            <a:custGeom>
              <a:avLst/>
              <a:gdLst>
                <a:gd name="T0" fmla="*/ 0 w 30"/>
                <a:gd name="T1" fmla="*/ 0 h 37"/>
                <a:gd name="T2" fmla="*/ 8 w 30"/>
                <a:gd name="T3" fmla="*/ 15 h 37"/>
                <a:gd name="T4" fmla="*/ 20 w 30"/>
                <a:gd name="T5" fmla="*/ 31 h 37"/>
                <a:gd name="T6" fmla="*/ 28 w 30"/>
                <a:gd name="T7" fmla="*/ 39 h 37"/>
                <a:gd name="T8" fmla="*/ 35 w 30"/>
                <a:gd name="T9" fmla="*/ 4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8" y="15"/>
                  </a:lnTo>
                  <a:lnTo>
                    <a:pt x="15" y="26"/>
                  </a:lnTo>
                  <a:lnTo>
                    <a:pt x="23" y="34"/>
                  </a:lnTo>
                  <a:lnTo>
                    <a:pt x="30" y="37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165">
              <a:extLst>
                <a:ext uri="{FF2B5EF4-FFF2-40B4-BE49-F238E27FC236}">
                  <a16:creationId xmlns:a16="http://schemas.microsoft.com/office/drawing/2014/main" id="{4A0B45F0-AA79-43A9-9407-71285DD5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3539"/>
              <a:ext cx="36" cy="38"/>
            </a:xfrm>
            <a:custGeom>
              <a:avLst/>
              <a:gdLst>
                <a:gd name="T0" fmla="*/ 0 w 34"/>
                <a:gd name="T1" fmla="*/ 42 h 37"/>
                <a:gd name="T2" fmla="*/ 8 w 34"/>
                <a:gd name="T3" fmla="*/ 39 h 37"/>
                <a:gd name="T4" fmla="*/ 20 w 34"/>
                <a:gd name="T5" fmla="*/ 31 h 37"/>
                <a:gd name="T6" fmla="*/ 36 w 34"/>
                <a:gd name="T7" fmla="*/ 15 h 37"/>
                <a:gd name="T8" fmla="*/ 44 w 3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7">
                  <a:moveTo>
                    <a:pt x="0" y="37"/>
                  </a:moveTo>
                  <a:lnTo>
                    <a:pt x="8" y="34"/>
                  </a:lnTo>
                  <a:lnTo>
                    <a:pt x="15" y="26"/>
                  </a:lnTo>
                  <a:lnTo>
                    <a:pt x="26" y="15"/>
                  </a:lnTo>
                  <a:lnTo>
                    <a:pt x="34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166">
              <a:extLst>
                <a:ext uri="{FF2B5EF4-FFF2-40B4-BE49-F238E27FC236}">
                  <a16:creationId xmlns:a16="http://schemas.microsoft.com/office/drawing/2014/main" id="{A0C2A294-501F-4E7E-8739-540F17C67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3430"/>
              <a:ext cx="31" cy="109"/>
            </a:xfrm>
            <a:custGeom>
              <a:avLst/>
              <a:gdLst>
                <a:gd name="T0" fmla="*/ 0 w 30"/>
                <a:gd name="T1" fmla="*/ 126 h 105"/>
                <a:gd name="T2" fmla="*/ 7 w 30"/>
                <a:gd name="T3" fmla="*/ 104 h 105"/>
                <a:gd name="T4" fmla="*/ 20 w 30"/>
                <a:gd name="T5" fmla="*/ 72 h 105"/>
                <a:gd name="T6" fmla="*/ 27 w 30"/>
                <a:gd name="T7" fmla="*/ 39 h 105"/>
                <a:gd name="T8" fmla="*/ 35 w 30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05">
                  <a:moveTo>
                    <a:pt x="0" y="105"/>
                  </a:moveTo>
                  <a:lnTo>
                    <a:pt x="7" y="86"/>
                  </a:lnTo>
                  <a:lnTo>
                    <a:pt x="15" y="60"/>
                  </a:lnTo>
                  <a:lnTo>
                    <a:pt x="22" y="34"/>
                  </a:lnTo>
                  <a:lnTo>
                    <a:pt x="30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167">
              <a:extLst>
                <a:ext uri="{FF2B5EF4-FFF2-40B4-BE49-F238E27FC236}">
                  <a16:creationId xmlns:a16="http://schemas.microsoft.com/office/drawing/2014/main" id="{4FC889AC-C27F-41E2-870B-C305A6470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3260"/>
              <a:ext cx="34" cy="170"/>
            </a:xfrm>
            <a:custGeom>
              <a:avLst/>
              <a:gdLst>
                <a:gd name="T0" fmla="*/ 0 w 33"/>
                <a:gd name="T1" fmla="*/ 196 h 164"/>
                <a:gd name="T2" fmla="*/ 7 w 33"/>
                <a:gd name="T3" fmla="*/ 152 h 164"/>
                <a:gd name="T4" fmla="*/ 14 w 33"/>
                <a:gd name="T5" fmla="*/ 108 h 164"/>
                <a:gd name="T6" fmla="*/ 31 w 33"/>
                <a:gd name="T7" fmla="*/ 55 h 164"/>
                <a:gd name="T8" fmla="*/ 38 w 3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64">
                  <a:moveTo>
                    <a:pt x="0" y="164"/>
                  </a:moveTo>
                  <a:lnTo>
                    <a:pt x="7" y="127"/>
                  </a:lnTo>
                  <a:lnTo>
                    <a:pt x="14" y="90"/>
                  </a:lnTo>
                  <a:lnTo>
                    <a:pt x="26" y="45"/>
                  </a:lnTo>
                  <a:lnTo>
                    <a:pt x="33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168">
              <a:extLst>
                <a:ext uri="{FF2B5EF4-FFF2-40B4-BE49-F238E27FC236}">
                  <a16:creationId xmlns:a16="http://schemas.microsoft.com/office/drawing/2014/main" id="{10E37BE4-13B6-4400-9BA3-9E1BD3245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3048"/>
              <a:ext cx="35" cy="212"/>
            </a:xfrm>
            <a:custGeom>
              <a:avLst/>
              <a:gdLst>
                <a:gd name="T0" fmla="*/ 0 w 34"/>
                <a:gd name="T1" fmla="*/ 242 h 205"/>
                <a:gd name="T2" fmla="*/ 8 w 34"/>
                <a:gd name="T3" fmla="*/ 186 h 205"/>
                <a:gd name="T4" fmla="*/ 24 w 34"/>
                <a:gd name="T5" fmla="*/ 128 h 205"/>
                <a:gd name="T6" fmla="*/ 39 w 34"/>
                <a:gd name="T7" fmla="*/ 0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05">
                  <a:moveTo>
                    <a:pt x="0" y="205"/>
                  </a:moveTo>
                  <a:lnTo>
                    <a:pt x="8" y="157"/>
                  </a:lnTo>
                  <a:lnTo>
                    <a:pt x="19" y="108"/>
                  </a:lnTo>
                  <a:lnTo>
                    <a:pt x="34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169">
              <a:extLst>
                <a:ext uri="{FF2B5EF4-FFF2-40B4-BE49-F238E27FC236}">
                  <a16:creationId xmlns:a16="http://schemas.microsoft.com/office/drawing/2014/main" id="{4E964D57-912B-42E2-BB27-67F58A755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812"/>
              <a:ext cx="31" cy="236"/>
            </a:xfrm>
            <a:custGeom>
              <a:avLst/>
              <a:gdLst>
                <a:gd name="T0" fmla="*/ 0 w 30"/>
                <a:gd name="T1" fmla="*/ 271 h 228"/>
                <a:gd name="T2" fmla="*/ 7 w 30"/>
                <a:gd name="T3" fmla="*/ 204 h 228"/>
                <a:gd name="T4" fmla="*/ 20 w 30"/>
                <a:gd name="T5" fmla="*/ 137 h 228"/>
                <a:gd name="T6" fmla="*/ 35 w 30"/>
                <a:gd name="T7" fmla="*/ 0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28">
                  <a:moveTo>
                    <a:pt x="0" y="228"/>
                  </a:moveTo>
                  <a:lnTo>
                    <a:pt x="7" y="172"/>
                  </a:lnTo>
                  <a:lnTo>
                    <a:pt x="15" y="116"/>
                  </a:lnTo>
                  <a:lnTo>
                    <a:pt x="30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170">
              <a:extLst>
                <a:ext uri="{FF2B5EF4-FFF2-40B4-BE49-F238E27FC236}">
                  <a16:creationId xmlns:a16="http://schemas.microsoft.com/office/drawing/2014/main" id="{3E38F59B-402F-43D3-83A6-141393363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2576"/>
              <a:ext cx="34" cy="236"/>
            </a:xfrm>
            <a:custGeom>
              <a:avLst/>
              <a:gdLst>
                <a:gd name="T0" fmla="*/ 0 w 33"/>
                <a:gd name="T1" fmla="*/ 271 h 228"/>
                <a:gd name="T2" fmla="*/ 15 w 33"/>
                <a:gd name="T3" fmla="*/ 132 h 228"/>
                <a:gd name="T4" fmla="*/ 31 w 33"/>
                <a:gd name="T5" fmla="*/ 66 h 228"/>
                <a:gd name="T6" fmla="*/ 38 w 33"/>
                <a:gd name="T7" fmla="*/ 0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28">
                  <a:moveTo>
                    <a:pt x="0" y="228"/>
                  </a:moveTo>
                  <a:lnTo>
                    <a:pt x="15" y="112"/>
                  </a:lnTo>
                  <a:lnTo>
                    <a:pt x="26" y="56"/>
                  </a:lnTo>
                  <a:lnTo>
                    <a:pt x="33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171">
              <a:extLst>
                <a:ext uri="{FF2B5EF4-FFF2-40B4-BE49-F238E27FC236}">
                  <a16:creationId xmlns:a16="http://schemas.microsoft.com/office/drawing/2014/main" id="{5F0C9B56-6418-48B2-A62F-5FBF5515B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364"/>
              <a:ext cx="31" cy="212"/>
            </a:xfrm>
            <a:custGeom>
              <a:avLst/>
              <a:gdLst>
                <a:gd name="T0" fmla="*/ 0 w 30"/>
                <a:gd name="T1" fmla="*/ 242 h 205"/>
                <a:gd name="T2" fmla="*/ 20 w 30"/>
                <a:gd name="T3" fmla="*/ 115 h 205"/>
                <a:gd name="T4" fmla="*/ 28 w 30"/>
                <a:gd name="T5" fmla="*/ 58 h 205"/>
                <a:gd name="T6" fmla="*/ 35 w 30"/>
                <a:gd name="T7" fmla="*/ 0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05">
                  <a:moveTo>
                    <a:pt x="0" y="205"/>
                  </a:moveTo>
                  <a:lnTo>
                    <a:pt x="15" y="97"/>
                  </a:lnTo>
                  <a:lnTo>
                    <a:pt x="23" y="48"/>
                  </a:lnTo>
                  <a:lnTo>
                    <a:pt x="30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172">
              <a:extLst>
                <a:ext uri="{FF2B5EF4-FFF2-40B4-BE49-F238E27FC236}">
                  <a16:creationId xmlns:a16="http://schemas.microsoft.com/office/drawing/2014/main" id="{29B75D50-2F2D-40E7-BE15-05437C601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2194"/>
              <a:ext cx="35" cy="170"/>
            </a:xfrm>
            <a:custGeom>
              <a:avLst/>
              <a:gdLst>
                <a:gd name="T0" fmla="*/ 0 w 34"/>
                <a:gd name="T1" fmla="*/ 196 h 164"/>
                <a:gd name="T2" fmla="*/ 8 w 34"/>
                <a:gd name="T3" fmla="*/ 143 h 164"/>
                <a:gd name="T4" fmla="*/ 15 w 34"/>
                <a:gd name="T5" fmla="*/ 89 h 164"/>
                <a:gd name="T6" fmla="*/ 31 w 34"/>
                <a:gd name="T7" fmla="*/ 43 h 164"/>
                <a:gd name="T8" fmla="*/ 39 w 3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64">
                  <a:moveTo>
                    <a:pt x="0" y="164"/>
                  </a:moveTo>
                  <a:lnTo>
                    <a:pt x="8" y="119"/>
                  </a:lnTo>
                  <a:lnTo>
                    <a:pt x="15" y="74"/>
                  </a:lnTo>
                  <a:lnTo>
                    <a:pt x="26" y="37"/>
                  </a:lnTo>
                  <a:lnTo>
                    <a:pt x="34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173">
              <a:extLst>
                <a:ext uri="{FF2B5EF4-FFF2-40B4-BE49-F238E27FC236}">
                  <a16:creationId xmlns:a16="http://schemas.microsoft.com/office/drawing/2014/main" id="{5817C3E2-88A7-4C34-A4A9-C461FF94E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085"/>
              <a:ext cx="34" cy="109"/>
            </a:xfrm>
            <a:custGeom>
              <a:avLst/>
              <a:gdLst>
                <a:gd name="T0" fmla="*/ 0 w 33"/>
                <a:gd name="T1" fmla="*/ 126 h 105"/>
                <a:gd name="T2" fmla="*/ 7 w 33"/>
                <a:gd name="T3" fmla="*/ 86 h 105"/>
                <a:gd name="T4" fmla="*/ 23 w 33"/>
                <a:gd name="T5" fmla="*/ 55 h 105"/>
                <a:gd name="T6" fmla="*/ 31 w 33"/>
                <a:gd name="T7" fmla="*/ 24 h 105"/>
                <a:gd name="T8" fmla="*/ 38 w 33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05">
                  <a:moveTo>
                    <a:pt x="0" y="105"/>
                  </a:moveTo>
                  <a:lnTo>
                    <a:pt x="7" y="71"/>
                  </a:lnTo>
                  <a:lnTo>
                    <a:pt x="18" y="45"/>
                  </a:lnTo>
                  <a:lnTo>
                    <a:pt x="26" y="19"/>
                  </a:lnTo>
                  <a:lnTo>
                    <a:pt x="33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174">
              <a:extLst>
                <a:ext uri="{FF2B5EF4-FFF2-40B4-BE49-F238E27FC236}">
                  <a16:creationId xmlns:a16="http://schemas.microsoft.com/office/drawing/2014/main" id="{7360E27B-3B49-4A83-BFAC-D345110AD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2047"/>
              <a:ext cx="31" cy="38"/>
            </a:xfrm>
            <a:custGeom>
              <a:avLst/>
              <a:gdLst>
                <a:gd name="T0" fmla="*/ 0 w 30"/>
                <a:gd name="T1" fmla="*/ 42 h 37"/>
                <a:gd name="T2" fmla="*/ 8 w 30"/>
                <a:gd name="T3" fmla="*/ 27 h 37"/>
                <a:gd name="T4" fmla="*/ 20 w 30"/>
                <a:gd name="T5" fmla="*/ 11 h 37"/>
                <a:gd name="T6" fmla="*/ 28 w 30"/>
                <a:gd name="T7" fmla="*/ 3 h 37"/>
                <a:gd name="T8" fmla="*/ 35 w 30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37"/>
                  </a:moveTo>
                  <a:lnTo>
                    <a:pt x="8" y="22"/>
                  </a:lnTo>
                  <a:lnTo>
                    <a:pt x="15" y="11"/>
                  </a:lnTo>
                  <a:lnTo>
                    <a:pt x="23" y="3"/>
                  </a:lnTo>
                  <a:lnTo>
                    <a:pt x="30" y="0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Freeform 175">
              <a:extLst>
                <a:ext uri="{FF2B5EF4-FFF2-40B4-BE49-F238E27FC236}">
                  <a16:creationId xmlns:a16="http://schemas.microsoft.com/office/drawing/2014/main" id="{610A53C5-9D2E-4AFB-99EC-9BEA54C44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047"/>
              <a:ext cx="35" cy="38"/>
            </a:xfrm>
            <a:custGeom>
              <a:avLst/>
              <a:gdLst>
                <a:gd name="T0" fmla="*/ 0 w 34"/>
                <a:gd name="T1" fmla="*/ 0 h 37"/>
                <a:gd name="T2" fmla="*/ 8 w 34"/>
                <a:gd name="T3" fmla="*/ 3 h 37"/>
                <a:gd name="T4" fmla="*/ 15 w 34"/>
                <a:gd name="T5" fmla="*/ 11 h 37"/>
                <a:gd name="T6" fmla="*/ 31 w 34"/>
                <a:gd name="T7" fmla="*/ 27 h 37"/>
                <a:gd name="T8" fmla="*/ 39 w 34"/>
                <a:gd name="T9" fmla="*/ 4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7">
                  <a:moveTo>
                    <a:pt x="0" y="0"/>
                  </a:moveTo>
                  <a:lnTo>
                    <a:pt x="8" y="3"/>
                  </a:lnTo>
                  <a:lnTo>
                    <a:pt x="15" y="11"/>
                  </a:lnTo>
                  <a:lnTo>
                    <a:pt x="26" y="22"/>
                  </a:lnTo>
                  <a:lnTo>
                    <a:pt x="34" y="37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Freeform 176">
              <a:extLst>
                <a:ext uri="{FF2B5EF4-FFF2-40B4-BE49-F238E27FC236}">
                  <a16:creationId xmlns:a16="http://schemas.microsoft.com/office/drawing/2014/main" id="{A470B3BD-E17E-487E-BFAC-E37362CE4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085"/>
              <a:ext cx="31" cy="109"/>
            </a:xfrm>
            <a:custGeom>
              <a:avLst/>
              <a:gdLst>
                <a:gd name="T0" fmla="*/ 0 w 30"/>
                <a:gd name="T1" fmla="*/ 0 h 105"/>
                <a:gd name="T2" fmla="*/ 7 w 30"/>
                <a:gd name="T3" fmla="*/ 24 h 105"/>
                <a:gd name="T4" fmla="*/ 20 w 30"/>
                <a:gd name="T5" fmla="*/ 55 h 105"/>
                <a:gd name="T6" fmla="*/ 27 w 30"/>
                <a:gd name="T7" fmla="*/ 86 h 105"/>
                <a:gd name="T8" fmla="*/ 35 w 30"/>
                <a:gd name="T9" fmla="*/ 126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05">
                  <a:moveTo>
                    <a:pt x="0" y="0"/>
                  </a:moveTo>
                  <a:lnTo>
                    <a:pt x="7" y="19"/>
                  </a:lnTo>
                  <a:lnTo>
                    <a:pt x="15" y="45"/>
                  </a:lnTo>
                  <a:lnTo>
                    <a:pt x="22" y="71"/>
                  </a:lnTo>
                  <a:lnTo>
                    <a:pt x="30" y="105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Freeform 177">
              <a:extLst>
                <a:ext uri="{FF2B5EF4-FFF2-40B4-BE49-F238E27FC236}">
                  <a16:creationId xmlns:a16="http://schemas.microsoft.com/office/drawing/2014/main" id="{BC272CEF-2D49-44CC-87E2-1F053D6B8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2194"/>
              <a:ext cx="34" cy="170"/>
            </a:xfrm>
            <a:custGeom>
              <a:avLst/>
              <a:gdLst>
                <a:gd name="T0" fmla="*/ 0 w 33"/>
                <a:gd name="T1" fmla="*/ 0 h 164"/>
                <a:gd name="T2" fmla="*/ 7 w 33"/>
                <a:gd name="T3" fmla="*/ 43 h 164"/>
                <a:gd name="T4" fmla="*/ 15 w 33"/>
                <a:gd name="T5" fmla="*/ 89 h 164"/>
                <a:gd name="T6" fmla="*/ 31 w 33"/>
                <a:gd name="T7" fmla="*/ 143 h 164"/>
                <a:gd name="T8" fmla="*/ 38 w 33"/>
                <a:gd name="T9" fmla="*/ 196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64">
                  <a:moveTo>
                    <a:pt x="0" y="0"/>
                  </a:moveTo>
                  <a:lnTo>
                    <a:pt x="7" y="37"/>
                  </a:lnTo>
                  <a:lnTo>
                    <a:pt x="15" y="74"/>
                  </a:lnTo>
                  <a:lnTo>
                    <a:pt x="26" y="119"/>
                  </a:lnTo>
                  <a:lnTo>
                    <a:pt x="33" y="164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Freeform 178">
              <a:extLst>
                <a:ext uri="{FF2B5EF4-FFF2-40B4-BE49-F238E27FC236}">
                  <a16:creationId xmlns:a16="http://schemas.microsoft.com/office/drawing/2014/main" id="{34F6F0AE-43EE-4A52-B347-62071551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2364"/>
              <a:ext cx="31" cy="212"/>
            </a:xfrm>
            <a:custGeom>
              <a:avLst/>
              <a:gdLst>
                <a:gd name="T0" fmla="*/ 0 w 30"/>
                <a:gd name="T1" fmla="*/ 0 h 205"/>
                <a:gd name="T2" fmla="*/ 8 w 30"/>
                <a:gd name="T3" fmla="*/ 58 h 205"/>
                <a:gd name="T4" fmla="*/ 20 w 30"/>
                <a:gd name="T5" fmla="*/ 115 h 205"/>
                <a:gd name="T6" fmla="*/ 35 w 30"/>
                <a:gd name="T7" fmla="*/ 242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05">
                  <a:moveTo>
                    <a:pt x="0" y="0"/>
                  </a:moveTo>
                  <a:lnTo>
                    <a:pt x="8" y="48"/>
                  </a:lnTo>
                  <a:lnTo>
                    <a:pt x="15" y="97"/>
                  </a:lnTo>
                  <a:lnTo>
                    <a:pt x="30" y="205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179">
              <a:extLst>
                <a:ext uri="{FF2B5EF4-FFF2-40B4-BE49-F238E27FC236}">
                  <a16:creationId xmlns:a16="http://schemas.microsoft.com/office/drawing/2014/main" id="{FF4C77E1-BF61-4CD9-919E-AD989166A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2576"/>
              <a:ext cx="35" cy="236"/>
            </a:xfrm>
            <a:custGeom>
              <a:avLst/>
              <a:gdLst>
                <a:gd name="T0" fmla="*/ 0 w 34"/>
                <a:gd name="T1" fmla="*/ 0 h 228"/>
                <a:gd name="T2" fmla="*/ 15 w 34"/>
                <a:gd name="T3" fmla="*/ 132 h 228"/>
                <a:gd name="T4" fmla="*/ 39 w 34"/>
                <a:gd name="T5" fmla="*/ 271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228">
                  <a:moveTo>
                    <a:pt x="0" y="0"/>
                  </a:moveTo>
                  <a:lnTo>
                    <a:pt x="15" y="112"/>
                  </a:lnTo>
                  <a:lnTo>
                    <a:pt x="34" y="228"/>
                  </a:lnTo>
                </a:path>
              </a:pathLst>
            </a:custGeom>
            <a:noFill/>
            <a:ln w="11176" cap="flat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5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9" grpId="0" build="p" autoUpdateAnimBg="0"/>
      <p:bldP spid="15577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40" name="Text Box 324">
            <a:extLst>
              <a:ext uri="{FF2B5EF4-FFF2-40B4-BE49-F238E27FC236}">
                <a16:creationId xmlns:a16="http://schemas.microsoft.com/office/drawing/2014/main" id="{2A220974-6891-4A90-AE4F-E5346AD8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6088063"/>
            <a:ext cx="7966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 b="1">
                <a:solidFill>
                  <a:srgbClr val="993300"/>
                </a:solidFill>
              </a:rPr>
              <a:t>Frequency (</a:t>
            </a:r>
            <a:r>
              <a:rPr lang="en-US" altLang="en-US" sz="1600" b="1" i="1">
                <a:solidFill>
                  <a:srgbClr val="993300"/>
                </a:solidFill>
              </a:rPr>
              <a:t>f</a:t>
            </a:r>
            <a:r>
              <a:rPr lang="en-US" altLang="en-US" sz="1600" b="1">
                <a:solidFill>
                  <a:srgbClr val="993300"/>
                </a:solidFill>
              </a:rPr>
              <a:t>) does not change when a wave travels from one medium (air) to another (Glass).</a:t>
            </a:r>
          </a:p>
        </p:txBody>
      </p:sp>
      <p:sp>
        <p:nvSpPr>
          <p:cNvPr id="15363" name="Rectangle 316">
            <a:extLst>
              <a:ext uri="{FF2B5EF4-FFF2-40B4-BE49-F238E27FC236}">
                <a16:creationId xmlns:a16="http://schemas.microsoft.com/office/drawing/2014/main" id="{3FEE1E99-857D-4E80-8B33-BD0E1ED4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2125663"/>
            <a:ext cx="1114425" cy="2887662"/>
          </a:xfrm>
          <a:prstGeom prst="rect">
            <a:avLst/>
          </a:prstGeom>
          <a:solidFill>
            <a:srgbClr val="6699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F224F55B-7553-4B43-9490-55F472B18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075" y="862013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/>
              <a:t>Continuous Waves (cont.)</a:t>
            </a:r>
          </a:p>
        </p:txBody>
      </p:sp>
      <p:grpSp>
        <p:nvGrpSpPr>
          <p:cNvPr id="163131" name="Group 315">
            <a:extLst>
              <a:ext uri="{FF2B5EF4-FFF2-40B4-BE49-F238E27FC236}">
                <a16:creationId xmlns:a16="http://schemas.microsoft.com/office/drawing/2014/main" id="{D9D950C0-EE7E-4207-84D5-BC7807AD6A7C}"/>
              </a:ext>
            </a:extLst>
          </p:cNvPr>
          <p:cNvGrpSpPr>
            <a:grpSpLocks/>
          </p:cNvGrpSpPr>
          <p:nvPr/>
        </p:nvGrpSpPr>
        <p:grpSpPr bwMode="auto">
          <a:xfrm>
            <a:off x="1876425" y="3289300"/>
            <a:ext cx="2043113" cy="600075"/>
            <a:chOff x="502" y="3040"/>
            <a:chExt cx="1287" cy="378"/>
          </a:xfrm>
        </p:grpSpPr>
        <p:sp>
          <p:nvSpPr>
            <p:cNvPr id="15487" name="Freeform 7">
              <a:extLst>
                <a:ext uri="{FF2B5EF4-FFF2-40B4-BE49-F238E27FC236}">
                  <a16:creationId xmlns:a16="http://schemas.microsoft.com/office/drawing/2014/main" id="{7756C89C-AD82-44E4-AB4B-EB85EE08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3069"/>
              <a:ext cx="26" cy="163"/>
            </a:xfrm>
            <a:custGeom>
              <a:avLst/>
              <a:gdLst>
                <a:gd name="T0" fmla="*/ 0 w 11"/>
                <a:gd name="T1" fmla="*/ 30714 h 44"/>
                <a:gd name="T2" fmla="*/ 225 w 11"/>
                <a:gd name="T3" fmla="*/ 22424 h 44"/>
                <a:gd name="T4" fmla="*/ 435 w 11"/>
                <a:gd name="T5" fmla="*/ 13162 h 44"/>
                <a:gd name="T6" fmla="*/ 659 w 11"/>
                <a:gd name="T7" fmla="*/ 5642 h 44"/>
                <a:gd name="T8" fmla="*/ 754 w 11"/>
                <a:gd name="T9" fmla="*/ 2086 h 44"/>
                <a:gd name="T10" fmla="*/ 804 w 11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44">
                  <a:moveTo>
                    <a:pt x="0" y="44"/>
                  </a:moveTo>
                  <a:lnTo>
                    <a:pt x="3" y="32"/>
                  </a:lnTo>
                  <a:lnTo>
                    <a:pt x="6" y="19"/>
                  </a:lnTo>
                  <a:lnTo>
                    <a:pt x="9" y="8"/>
                  </a:lnTo>
                  <a:lnTo>
                    <a:pt x="10" y="3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Freeform 8">
              <a:extLst>
                <a:ext uri="{FF2B5EF4-FFF2-40B4-BE49-F238E27FC236}">
                  <a16:creationId xmlns:a16="http://schemas.microsoft.com/office/drawing/2014/main" id="{99592FE1-D975-415A-A739-C670414CA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3040"/>
              <a:ext cx="25" cy="29"/>
            </a:xfrm>
            <a:custGeom>
              <a:avLst/>
              <a:gdLst>
                <a:gd name="T0" fmla="*/ 0 w 11"/>
                <a:gd name="T1" fmla="*/ 5006 h 8"/>
                <a:gd name="T2" fmla="*/ 186 w 11"/>
                <a:gd name="T3" fmla="*/ 2577 h 8"/>
                <a:gd name="T4" fmla="*/ 377 w 11"/>
                <a:gd name="T5" fmla="*/ 1196 h 8"/>
                <a:gd name="T6" fmla="*/ 480 w 11"/>
                <a:gd name="T7" fmla="*/ 0 h 8"/>
                <a:gd name="T8" fmla="*/ 670 w 1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lnTo>
                    <a:pt x="3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Freeform 9">
              <a:extLst>
                <a:ext uri="{FF2B5EF4-FFF2-40B4-BE49-F238E27FC236}">
                  <a16:creationId xmlns:a16="http://schemas.microsoft.com/office/drawing/2014/main" id="{C70195A8-3388-4146-877B-0E2EA4C69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" y="3040"/>
              <a:ext cx="24" cy="15"/>
            </a:xfrm>
            <a:custGeom>
              <a:avLst/>
              <a:gdLst>
                <a:gd name="T0" fmla="*/ 0 w 10"/>
                <a:gd name="T1" fmla="*/ 0 h 4"/>
                <a:gd name="T2" fmla="*/ 334 w 10"/>
                <a:gd name="T3" fmla="*/ 788 h 4"/>
                <a:gd name="T4" fmla="*/ 802 w 10"/>
                <a:gd name="T5" fmla="*/ 2955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4" y="1"/>
                  </a:lnTo>
                  <a:lnTo>
                    <a:pt x="10" y="4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Freeform 10">
              <a:extLst>
                <a:ext uri="{FF2B5EF4-FFF2-40B4-BE49-F238E27FC236}">
                  <a16:creationId xmlns:a16="http://schemas.microsoft.com/office/drawing/2014/main" id="{FC55373F-2F0D-4532-995D-C86072C4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" y="3055"/>
              <a:ext cx="28" cy="63"/>
            </a:xfrm>
            <a:custGeom>
              <a:avLst/>
              <a:gdLst>
                <a:gd name="T0" fmla="*/ 0 w 12"/>
                <a:gd name="T1" fmla="*/ 0 h 17"/>
                <a:gd name="T2" fmla="*/ 152 w 12"/>
                <a:gd name="T3" fmla="*/ 2857 h 17"/>
                <a:gd name="T4" fmla="*/ 420 w 12"/>
                <a:gd name="T5" fmla="*/ 4888 h 17"/>
                <a:gd name="T6" fmla="*/ 828 w 12"/>
                <a:gd name="T7" fmla="*/ 1185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2" y="17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Freeform 11">
              <a:extLst>
                <a:ext uri="{FF2B5EF4-FFF2-40B4-BE49-F238E27FC236}">
                  <a16:creationId xmlns:a16="http://schemas.microsoft.com/office/drawing/2014/main" id="{70D1B8FD-F105-43B8-8D8A-A67C4E969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3118"/>
              <a:ext cx="23" cy="85"/>
            </a:xfrm>
            <a:custGeom>
              <a:avLst/>
              <a:gdLst>
                <a:gd name="T0" fmla="*/ 0 w 10"/>
                <a:gd name="T1" fmla="*/ 0 h 23"/>
                <a:gd name="T2" fmla="*/ 253 w 10"/>
                <a:gd name="T3" fmla="*/ 6911 h 23"/>
                <a:gd name="T4" fmla="*/ 646 w 10"/>
                <a:gd name="T5" fmla="*/ 1584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lnTo>
                    <a:pt x="4" y="10"/>
                  </a:lnTo>
                  <a:lnTo>
                    <a:pt x="10" y="23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Freeform 12">
              <a:extLst>
                <a:ext uri="{FF2B5EF4-FFF2-40B4-BE49-F238E27FC236}">
                  <a16:creationId xmlns:a16="http://schemas.microsoft.com/office/drawing/2014/main" id="{33DA1C6B-8A04-4049-86BC-C9CA34E2F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" y="3203"/>
              <a:ext cx="28" cy="92"/>
            </a:xfrm>
            <a:custGeom>
              <a:avLst/>
              <a:gdLst>
                <a:gd name="T0" fmla="*/ 0 w 12"/>
                <a:gd name="T1" fmla="*/ 0 h 25"/>
                <a:gd name="T2" fmla="*/ 420 w 12"/>
                <a:gd name="T3" fmla="*/ 8070 h 25"/>
                <a:gd name="T4" fmla="*/ 828 w 12"/>
                <a:gd name="T5" fmla="*/ 16902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5">
                  <a:moveTo>
                    <a:pt x="0" y="0"/>
                  </a:moveTo>
                  <a:lnTo>
                    <a:pt x="6" y="12"/>
                  </a:lnTo>
                  <a:lnTo>
                    <a:pt x="12" y="25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Freeform 13">
              <a:extLst>
                <a:ext uri="{FF2B5EF4-FFF2-40B4-BE49-F238E27FC236}">
                  <a16:creationId xmlns:a16="http://schemas.microsoft.com/office/drawing/2014/main" id="{FE4E4054-3B23-415C-9B95-2DF5B4FAF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" y="3295"/>
              <a:ext cx="23" cy="82"/>
            </a:xfrm>
            <a:custGeom>
              <a:avLst/>
              <a:gdLst>
                <a:gd name="T0" fmla="*/ 0 w 10"/>
                <a:gd name="T1" fmla="*/ 0 h 22"/>
                <a:gd name="T2" fmla="*/ 338 w 10"/>
                <a:gd name="T3" fmla="*/ 7920 h 22"/>
                <a:gd name="T4" fmla="*/ 497 w 10"/>
                <a:gd name="T5" fmla="*/ 12170 h 22"/>
                <a:gd name="T6" fmla="*/ 646 w 10"/>
                <a:gd name="T7" fmla="*/ 15852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2">
                  <a:moveTo>
                    <a:pt x="0" y="0"/>
                  </a:moveTo>
                  <a:lnTo>
                    <a:pt x="5" y="11"/>
                  </a:lnTo>
                  <a:lnTo>
                    <a:pt x="8" y="17"/>
                  </a:lnTo>
                  <a:lnTo>
                    <a:pt x="10" y="22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Freeform 14">
              <a:extLst>
                <a:ext uri="{FF2B5EF4-FFF2-40B4-BE49-F238E27FC236}">
                  <a16:creationId xmlns:a16="http://schemas.microsoft.com/office/drawing/2014/main" id="{3D5BE0CD-5A0D-43B7-A2DC-8EF23123D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3377"/>
              <a:ext cx="24" cy="37"/>
            </a:xfrm>
            <a:custGeom>
              <a:avLst/>
              <a:gdLst>
                <a:gd name="T0" fmla="*/ 0 w 10"/>
                <a:gd name="T1" fmla="*/ 0 h 10"/>
                <a:gd name="T2" fmla="*/ 403 w 10"/>
                <a:gd name="T3" fmla="*/ 4862 h 10"/>
                <a:gd name="T4" fmla="*/ 802 w 10"/>
                <a:gd name="T5" fmla="*/ 694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5" y="7"/>
                  </a:lnTo>
                  <a:lnTo>
                    <a:pt x="10" y="1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Freeform 15">
              <a:extLst>
                <a:ext uri="{FF2B5EF4-FFF2-40B4-BE49-F238E27FC236}">
                  <a16:creationId xmlns:a16="http://schemas.microsoft.com/office/drawing/2014/main" id="{75B03D08-A4BB-475B-A0B6-D35C72E0D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3414"/>
              <a:ext cx="28" cy="4"/>
            </a:xfrm>
            <a:custGeom>
              <a:avLst/>
              <a:gdLst>
                <a:gd name="T0" fmla="*/ 0 w 12"/>
                <a:gd name="T1" fmla="*/ 0 h 1"/>
                <a:gd name="T2" fmla="*/ 420 w 12"/>
                <a:gd name="T3" fmla="*/ 1024 h 1"/>
                <a:gd name="T4" fmla="*/ 686 w 12"/>
                <a:gd name="T5" fmla="*/ 1024 h 1"/>
                <a:gd name="T6" fmla="*/ 828 w 1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6" y="1"/>
                  </a:lnTo>
                  <a:lnTo>
                    <a:pt x="10" y="1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Freeform 16">
              <a:extLst>
                <a:ext uri="{FF2B5EF4-FFF2-40B4-BE49-F238E27FC236}">
                  <a16:creationId xmlns:a16="http://schemas.microsoft.com/office/drawing/2014/main" id="{BE2A529A-0234-401E-B182-C7CFF3E7C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" y="3362"/>
              <a:ext cx="23" cy="52"/>
            </a:xfrm>
            <a:custGeom>
              <a:avLst/>
              <a:gdLst>
                <a:gd name="T0" fmla="*/ 0 w 10"/>
                <a:gd name="T1" fmla="*/ 9891 h 14"/>
                <a:gd name="T2" fmla="*/ 147 w 10"/>
                <a:gd name="T3" fmla="*/ 8554 h 14"/>
                <a:gd name="T4" fmla="*/ 391 w 10"/>
                <a:gd name="T5" fmla="*/ 5683 h 14"/>
                <a:gd name="T6" fmla="*/ 646 w 10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lnTo>
                    <a:pt x="2" y="12"/>
                  </a:lnTo>
                  <a:lnTo>
                    <a:pt x="6" y="8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7" name="Freeform 17">
              <a:extLst>
                <a:ext uri="{FF2B5EF4-FFF2-40B4-BE49-F238E27FC236}">
                  <a16:creationId xmlns:a16="http://schemas.microsoft.com/office/drawing/2014/main" id="{5954E1D6-4B6D-46AE-B08D-0835B9559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3284"/>
              <a:ext cx="26" cy="78"/>
            </a:xfrm>
            <a:custGeom>
              <a:avLst/>
              <a:gdLst>
                <a:gd name="T0" fmla="*/ 0 w 11"/>
                <a:gd name="T1" fmla="*/ 14857 h 21"/>
                <a:gd name="T2" fmla="*/ 369 w 11"/>
                <a:gd name="T3" fmla="*/ 7796 h 21"/>
                <a:gd name="T4" fmla="*/ 804 w 11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5" y="11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Freeform 18">
              <a:extLst>
                <a:ext uri="{FF2B5EF4-FFF2-40B4-BE49-F238E27FC236}">
                  <a16:creationId xmlns:a16="http://schemas.microsoft.com/office/drawing/2014/main" id="{62CF3E01-08FB-4822-B2F4-BC11BCC74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" y="3188"/>
              <a:ext cx="25" cy="96"/>
            </a:xfrm>
            <a:custGeom>
              <a:avLst/>
              <a:gdLst>
                <a:gd name="T0" fmla="*/ 0 w 11"/>
                <a:gd name="T1" fmla="*/ 17819 h 26"/>
                <a:gd name="T2" fmla="*/ 377 w 11"/>
                <a:gd name="T3" fmla="*/ 8917 h 26"/>
                <a:gd name="T4" fmla="*/ 670 w 11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6">
                  <a:moveTo>
                    <a:pt x="0" y="26"/>
                  </a:moveTo>
                  <a:lnTo>
                    <a:pt x="6" y="13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Freeform 19">
              <a:extLst>
                <a:ext uri="{FF2B5EF4-FFF2-40B4-BE49-F238E27FC236}">
                  <a16:creationId xmlns:a16="http://schemas.microsoft.com/office/drawing/2014/main" id="{B06CFF51-9D42-4DEF-9171-935CC1E41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3103"/>
              <a:ext cx="26" cy="85"/>
            </a:xfrm>
            <a:custGeom>
              <a:avLst/>
              <a:gdLst>
                <a:gd name="T0" fmla="*/ 0 w 11"/>
                <a:gd name="T1" fmla="*/ 15843 h 23"/>
                <a:gd name="T2" fmla="*/ 369 w 11"/>
                <a:gd name="T3" fmla="*/ 6911 h 23"/>
                <a:gd name="T4" fmla="*/ 804 w 11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3">
                  <a:moveTo>
                    <a:pt x="0" y="23"/>
                  </a:moveTo>
                  <a:lnTo>
                    <a:pt x="5" y="10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0" name="Freeform 20">
              <a:extLst>
                <a:ext uri="{FF2B5EF4-FFF2-40B4-BE49-F238E27FC236}">
                  <a16:creationId xmlns:a16="http://schemas.microsoft.com/office/drawing/2014/main" id="{77D4EC1F-6199-4A17-ADFD-A07BAC556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3047"/>
              <a:ext cx="26" cy="56"/>
            </a:xfrm>
            <a:custGeom>
              <a:avLst/>
              <a:gdLst>
                <a:gd name="T0" fmla="*/ 0 w 11"/>
                <a:gd name="T1" fmla="*/ 10871 h 15"/>
                <a:gd name="T2" fmla="*/ 369 w 11"/>
                <a:gd name="T3" fmla="*/ 4263 h 15"/>
                <a:gd name="T4" fmla="*/ 659 w 11"/>
                <a:gd name="T5" fmla="*/ 1351 h 15"/>
                <a:gd name="T6" fmla="*/ 804 w 11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lnTo>
                    <a:pt x="5" y="6"/>
                  </a:lnTo>
                  <a:lnTo>
                    <a:pt x="9" y="2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1" name="Freeform 21">
              <a:extLst>
                <a:ext uri="{FF2B5EF4-FFF2-40B4-BE49-F238E27FC236}">
                  <a16:creationId xmlns:a16="http://schemas.microsoft.com/office/drawing/2014/main" id="{393569AD-D025-465F-9BEA-5B665677D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" y="3040"/>
              <a:ext cx="25" cy="7"/>
            </a:xfrm>
            <a:custGeom>
              <a:avLst/>
              <a:gdLst>
                <a:gd name="T0" fmla="*/ 0 w 11"/>
                <a:gd name="T1" fmla="*/ 1078 h 2"/>
                <a:gd name="T2" fmla="*/ 377 w 11"/>
                <a:gd name="T3" fmla="*/ 0 h 2"/>
                <a:gd name="T4" fmla="*/ 670 w 1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2" name="Freeform 22">
              <a:extLst>
                <a:ext uri="{FF2B5EF4-FFF2-40B4-BE49-F238E27FC236}">
                  <a16:creationId xmlns:a16="http://schemas.microsoft.com/office/drawing/2014/main" id="{C4FB0B5A-721C-4471-AF82-44AD820ED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" y="3040"/>
              <a:ext cx="24" cy="37"/>
            </a:xfrm>
            <a:custGeom>
              <a:avLst/>
              <a:gdLst>
                <a:gd name="T0" fmla="*/ 0 w 10"/>
                <a:gd name="T1" fmla="*/ 0 h 10"/>
                <a:gd name="T2" fmla="*/ 168 w 10"/>
                <a:gd name="T3" fmla="*/ 766 h 10"/>
                <a:gd name="T4" fmla="*/ 334 w 10"/>
                <a:gd name="T5" fmla="*/ 2079 h 10"/>
                <a:gd name="T6" fmla="*/ 802 w 10"/>
                <a:gd name="T7" fmla="*/ 6941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2" y="1"/>
                  </a:lnTo>
                  <a:lnTo>
                    <a:pt x="4" y="3"/>
                  </a:lnTo>
                  <a:lnTo>
                    <a:pt x="10" y="1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3" name="Freeform 23">
              <a:extLst>
                <a:ext uri="{FF2B5EF4-FFF2-40B4-BE49-F238E27FC236}">
                  <a16:creationId xmlns:a16="http://schemas.microsoft.com/office/drawing/2014/main" id="{B19CEA11-BF6B-4E11-A7B9-EC52CE763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3077"/>
              <a:ext cx="28" cy="74"/>
            </a:xfrm>
            <a:custGeom>
              <a:avLst/>
              <a:gdLst>
                <a:gd name="T0" fmla="*/ 0 w 12"/>
                <a:gd name="T1" fmla="*/ 0 h 20"/>
                <a:gd name="T2" fmla="*/ 420 w 12"/>
                <a:gd name="T3" fmla="*/ 6175 h 20"/>
                <a:gd name="T4" fmla="*/ 828 w 12"/>
                <a:gd name="T5" fmla="*/ 13882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6" y="9"/>
                  </a:lnTo>
                  <a:lnTo>
                    <a:pt x="12" y="2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4" name="Freeform 24">
              <a:extLst>
                <a:ext uri="{FF2B5EF4-FFF2-40B4-BE49-F238E27FC236}">
                  <a16:creationId xmlns:a16="http://schemas.microsoft.com/office/drawing/2014/main" id="{5A490FB5-65DD-4F97-9500-F56B74DB5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" y="3151"/>
              <a:ext cx="23" cy="92"/>
            </a:xfrm>
            <a:custGeom>
              <a:avLst/>
              <a:gdLst>
                <a:gd name="T0" fmla="*/ 0 w 10"/>
                <a:gd name="T1" fmla="*/ 0 h 25"/>
                <a:gd name="T2" fmla="*/ 338 w 10"/>
                <a:gd name="T3" fmla="*/ 8070 h 25"/>
                <a:gd name="T4" fmla="*/ 646 w 10"/>
                <a:gd name="T5" fmla="*/ 16902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lnTo>
                    <a:pt x="5" y="12"/>
                  </a:lnTo>
                  <a:lnTo>
                    <a:pt x="10" y="25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5" name="Freeform 25">
              <a:extLst>
                <a:ext uri="{FF2B5EF4-FFF2-40B4-BE49-F238E27FC236}">
                  <a16:creationId xmlns:a16="http://schemas.microsoft.com/office/drawing/2014/main" id="{8F52B0A7-8820-460A-9170-A3E271619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3243"/>
              <a:ext cx="23" cy="89"/>
            </a:xfrm>
            <a:custGeom>
              <a:avLst/>
              <a:gdLst>
                <a:gd name="T0" fmla="*/ 0 w 10"/>
                <a:gd name="T1" fmla="*/ 0 h 24"/>
                <a:gd name="T2" fmla="*/ 338 w 10"/>
                <a:gd name="T3" fmla="*/ 9078 h 24"/>
                <a:gd name="T4" fmla="*/ 646 w 10"/>
                <a:gd name="T5" fmla="*/ 16832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4">
                  <a:moveTo>
                    <a:pt x="0" y="0"/>
                  </a:moveTo>
                  <a:lnTo>
                    <a:pt x="5" y="13"/>
                  </a:lnTo>
                  <a:lnTo>
                    <a:pt x="10" y="24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6" name="Freeform 26">
              <a:extLst>
                <a:ext uri="{FF2B5EF4-FFF2-40B4-BE49-F238E27FC236}">
                  <a16:creationId xmlns:a16="http://schemas.microsoft.com/office/drawing/2014/main" id="{5DAC39D1-4299-4F10-A3C2-385BBCAE9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3332"/>
              <a:ext cx="28" cy="67"/>
            </a:xfrm>
            <a:custGeom>
              <a:avLst/>
              <a:gdLst>
                <a:gd name="T0" fmla="*/ 0 w 12"/>
                <a:gd name="T1" fmla="*/ 0 h 18"/>
                <a:gd name="T2" fmla="*/ 420 w 12"/>
                <a:gd name="T3" fmla="*/ 7899 h 18"/>
                <a:gd name="T4" fmla="*/ 686 w 12"/>
                <a:gd name="T5" fmla="*/ 10002 h 18"/>
                <a:gd name="T6" fmla="*/ 828 w 12"/>
                <a:gd name="T7" fmla="*/ 1284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6" y="11"/>
                  </a:lnTo>
                  <a:lnTo>
                    <a:pt x="10" y="14"/>
                  </a:lnTo>
                  <a:lnTo>
                    <a:pt x="12" y="18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7" name="Freeform 27">
              <a:extLst>
                <a:ext uri="{FF2B5EF4-FFF2-40B4-BE49-F238E27FC236}">
                  <a16:creationId xmlns:a16="http://schemas.microsoft.com/office/drawing/2014/main" id="{DB4C2BDD-4833-4168-9403-DBA70F3A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3399"/>
              <a:ext cx="24" cy="19"/>
            </a:xfrm>
            <a:custGeom>
              <a:avLst/>
              <a:gdLst>
                <a:gd name="T0" fmla="*/ 0 w 10"/>
                <a:gd name="T1" fmla="*/ 0 h 5"/>
                <a:gd name="T2" fmla="*/ 473 w 10"/>
                <a:gd name="T3" fmla="*/ 3135 h 5"/>
                <a:gd name="T4" fmla="*/ 802 w 10"/>
                <a:gd name="T5" fmla="*/ 3956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6" y="4"/>
                  </a:lnTo>
                  <a:lnTo>
                    <a:pt x="10" y="5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8" name="Freeform 28">
              <a:extLst>
                <a:ext uri="{FF2B5EF4-FFF2-40B4-BE49-F238E27FC236}">
                  <a16:creationId xmlns:a16="http://schemas.microsoft.com/office/drawing/2014/main" id="{220DC85E-D6D2-43C1-BEAF-3AD3C04F9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" y="3399"/>
              <a:ext cx="25" cy="19"/>
            </a:xfrm>
            <a:custGeom>
              <a:avLst/>
              <a:gdLst>
                <a:gd name="T0" fmla="*/ 0 w 11"/>
                <a:gd name="T1" fmla="*/ 3956 h 5"/>
                <a:gd name="T2" fmla="*/ 295 w 11"/>
                <a:gd name="T3" fmla="*/ 3135 h 5"/>
                <a:gd name="T4" fmla="*/ 670 w 11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lnTo>
                    <a:pt x="5" y="4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9" name="Freeform 29">
              <a:extLst>
                <a:ext uri="{FF2B5EF4-FFF2-40B4-BE49-F238E27FC236}">
                  <a16:creationId xmlns:a16="http://schemas.microsoft.com/office/drawing/2014/main" id="{310F882A-483C-44DB-8786-30EF3B97D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3332"/>
              <a:ext cx="26" cy="67"/>
            </a:xfrm>
            <a:custGeom>
              <a:avLst/>
              <a:gdLst>
                <a:gd name="T0" fmla="*/ 0 w 11"/>
                <a:gd name="T1" fmla="*/ 12845 h 18"/>
                <a:gd name="T2" fmla="*/ 156 w 11"/>
                <a:gd name="T3" fmla="*/ 10002 h 18"/>
                <a:gd name="T4" fmla="*/ 435 w 11"/>
                <a:gd name="T5" fmla="*/ 7899 h 18"/>
                <a:gd name="T6" fmla="*/ 804 w 11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2" y="14"/>
                  </a:lnTo>
                  <a:lnTo>
                    <a:pt x="6" y="11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0" name="Freeform 30">
              <a:extLst>
                <a:ext uri="{FF2B5EF4-FFF2-40B4-BE49-F238E27FC236}">
                  <a16:creationId xmlns:a16="http://schemas.microsoft.com/office/drawing/2014/main" id="{FF0B450E-4DC1-42D9-A547-0973FB940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240"/>
              <a:ext cx="26" cy="92"/>
            </a:xfrm>
            <a:custGeom>
              <a:avLst/>
              <a:gdLst>
                <a:gd name="T0" fmla="*/ 0 w 11"/>
                <a:gd name="T1" fmla="*/ 16902 h 25"/>
                <a:gd name="T2" fmla="*/ 225 w 11"/>
                <a:gd name="T3" fmla="*/ 13557 h 25"/>
                <a:gd name="T4" fmla="*/ 369 w 11"/>
                <a:gd name="T5" fmla="*/ 8817 h 25"/>
                <a:gd name="T6" fmla="*/ 804 w 11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3" y="20"/>
                  </a:lnTo>
                  <a:lnTo>
                    <a:pt x="5" y="13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1" name="Freeform 31">
              <a:extLst>
                <a:ext uri="{FF2B5EF4-FFF2-40B4-BE49-F238E27FC236}">
                  <a16:creationId xmlns:a16="http://schemas.microsoft.com/office/drawing/2014/main" id="{91A67FBA-22F1-4E9C-8E44-6A7962003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" y="3151"/>
              <a:ext cx="26" cy="89"/>
            </a:xfrm>
            <a:custGeom>
              <a:avLst/>
              <a:gdLst>
                <a:gd name="T0" fmla="*/ 0 w 11"/>
                <a:gd name="T1" fmla="*/ 16832 h 24"/>
                <a:gd name="T2" fmla="*/ 369 w 11"/>
                <a:gd name="T3" fmla="*/ 7758 h 24"/>
                <a:gd name="T4" fmla="*/ 804 w 11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4">
                  <a:moveTo>
                    <a:pt x="0" y="24"/>
                  </a:moveTo>
                  <a:lnTo>
                    <a:pt x="5" y="11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2" name="Freeform 32">
              <a:extLst>
                <a:ext uri="{FF2B5EF4-FFF2-40B4-BE49-F238E27FC236}">
                  <a16:creationId xmlns:a16="http://schemas.microsoft.com/office/drawing/2014/main" id="{163F0728-2C95-4E86-AA8D-756E21534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3073"/>
              <a:ext cx="25" cy="78"/>
            </a:xfrm>
            <a:custGeom>
              <a:avLst/>
              <a:gdLst>
                <a:gd name="T0" fmla="*/ 0 w 11"/>
                <a:gd name="T1" fmla="*/ 14857 h 21"/>
                <a:gd name="T2" fmla="*/ 377 w 11"/>
                <a:gd name="T3" fmla="*/ 6303 h 21"/>
                <a:gd name="T4" fmla="*/ 480 w 11"/>
                <a:gd name="T5" fmla="*/ 3644 h 21"/>
                <a:gd name="T6" fmla="*/ 670 w 11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6" y="9"/>
                  </a:lnTo>
                  <a:lnTo>
                    <a:pt x="8" y="5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3" name="Freeform 33">
              <a:extLst>
                <a:ext uri="{FF2B5EF4-FFF2-40B4-BE49-F238E27FC236}">
                  <a16:creationId xmlns:a16="http://schemas.microsoft.com/office/drawing/2014/main" id="{356BCF82-1FE5-4D83-8012-406EBE2DD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3040"/>
              <a:ext cx="24" cy="33"/>
            </a:xfrm>
            <a:custGeom>
              <a:avLst/>
              <a:gdLst>
                <a:gd name="T0" fmla="*/ 0 w 10"/>
                <a:gd name="T1" fmla="*/ 5969 h 9"/>
                <a:gd name="T2" fmla="*/ 334 w 10"/>
                <a:gd name="T3" fmla="*/ 1976 h 9"/>
                <a:gd name="T4" fmla="*/ 802 w 10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lnTo>
                    <a:pt x="4" y="3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4" name="Freeform 34">
              <a:extLst>
                <a:ext uri="{FF2B5EF4-FFF2-40B4-BE49-F238E27FC236}">
                  <a16:creationId xmlns:a16="http://schemas.microsoft.com/office/drawing/2014/main" id="{BBFA0FF5-1E89-495D-8FF9-D5E7061C7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3040"/>
              <a:ext cx="28" cy="7"/>
            </a:xfrm>
            <a:custGeom>
              <a:avLst/>
              <a:gdLst>
                <a:gd name="T0" fmla="*/ 0 w 12"/>
                <a:gd name="T1" fmla="*/ 0 h 2"/>
                <a:gd name="T2" fmla="*/ 420 w 12"/>
                <a:gd name="T3" fmla="*/ 0 h 2"/>
                <a:gd name="T4" fmla="*/ 828 w 12"/>
                <a:gd name="T5" fmla="*/ 1078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6" y="0"/>
                  </a:lnTo>
                  <a:lnTo>
                    <a:pt x="12" y="2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5" name="Freeform 35">
              <a:extLst>
                <a:ext uri="{FF2B5EF4-FFF2-40B4-BE49-F238E27FC236}">
                  <a16:creationId xmlns:a16="http://schemas.microsoft.com/office/drawing/2014/main" id="{52D48319-2FD6-4B7B-8FD2-44B406584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3047"/>
              <a:ext cx="23" cy="56"/>
            </a:xfrm>
            <a:custGeom>
              <a:avLst/>
              <a:gdLst>
                <a:gd name="T0" fmla="*/ 0 w 10"/>
                <a:gd name="T1" fmla="*/ 0 h 15"/>
                <a:gd name="T2" fmla="*/ 147 w 10"/>
                <a:gd name="T3" fmla="*/ 1351 h 15"/>
                <a:gd name="T4" fmla="*/ 338 w 10"/>
                <a:gd name="T5" fmla="*/ 4263 h 15"/>
                <a:gd name="T6" fmla="*/ 646 w 10"/>
                <a:gd name="T7" fmla="*/ 10871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5">
                  <a:moveTo>
                    <a:pt x="0" y="0"/>
                  </a:moveTo>
                  <a:lnTo>
                    <a:pt x="2" y="2"/>
                  </a:lnTo>
                  <a:lnTo>
                    <a:pt x="5" y="6"/>
                  </a:lnTo>
                  <a:lnTo>
                    <a:pt x="10" y="15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6" name="Freeform 36">
              <a:extLst>
                <a:ext uri="{FF2B5EF4-FFF2-40B4-BE49-F238E27FC236}">
                  <a16:creationId xmlns:a16="http://schemas.microsoft.com/office/drawing/2014/main" id="{A2376616-FF66-4E7F-90AC-87B460DA6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3103"/>
              <a:ext cx="23" cy="85"/>
            </a:xfrm>
            <a:custGeom>
              <a:avLst/>
              <a:gdLst>
                <a:gd name="T0" fmla="*/ 0 w 10"/>
                <a:gd name="T1" fmla="*/ 0 h 23"/>
                <a:gd name="T2" fmla="*/ 338 w 10"/>
                <a:gd name="T3" fmla="*/ 6911 h 23"/>
                <a:gd name="T4" fmla="*/ 646 w 10"/>
                <a:gd name="T5" fmla="*/ 1584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lnTo>
                    <a:pt x="5" y="10"/>
                  </a:lnTo>
                  <a:lnTo>
                    <a:pt x="10" y="23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7" name="Freeform 37">
              <a:extLst>
                <a:ext uri="{FF2B5EF4-FFF2-40B4-BE49-F238E27FC236}">
                  <a16:creationId xmlns:a16="http://schemas.microsoft.com/office/drawing/2014/main" id="{A4819145-4934-4040-A632-4CC800717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3188"/>
              <a:ext cx="28" cy="96"/>
            </a:xfrm>
            <a:custGeom>
              <a:avLst/>
              <a:gdLst>
                <a:gd name="T0" fmla="*/ 0 w 12"/>
                <a:gd name="T1" fmla="*/ 0 h 26"/>
                <a:gd name="T2" fmla="*/ 420 w 12"/>
                <a:gd name="T3" fmla="*/ 8917 h 26"/>
                <a:gd name="T4" fmla="*/ 828 w 12"/>
                <a:gd name="T5" fmla="*/ 17819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6">
                  <a:moveTo>
                    <a:pt x="0" y="0"/>
                  </a:moveTo>
                  <a:lnTo>
                    <a:pt x="6" y="13"/>
                  </a:lnTo>
                  <a:lnTo>
                    <a:pt x="12" y="26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8" name="Freeform 38">
              <a:extLst>
                <a:ext uri="{FF2B5EF4-FFF2-40B4-BE49-F238E27FC236}">
                  <a16:creationId xmlns:a16="http://schemas.microsoft.com/office/drawing/2014/main" id="{E35082FA-2B87-46CD-BE7F-3762C8A1A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6" y="3284"/>
              <a:ext cx="24" cy="85"/>
            </a:xfrm>
            <a:custGeom>
              <a:avLst/>
              <a:gdLst>
                <a:gd name="T0" fmla="*/ 0 w 10"/>
                <a:gd name="T1" fmla="*/ 0 h 23"/>
                <a:gd name="T2" fmla="*/ 473 w 10"/>
                <a:gd name="T3" fmla="*/ 8223 h 23"/>
                <a:gd name="T4" fmla="*/ 634 w 10"/>
                <a:gd name="T5" fmla="*/ 12525 h 23"/>
                <a:gd name="T6" fmla="*/ 802 w 10"/>
                <a:gd name="T7" fmla="*/ 15843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lnTo>
                    <a:pt x="6" y="12"/>
                  </a:lnTo>
                  <a:lnTo>
                    <a:pt x="8" y="18"/>
                  </a:lnTo>
                  <a:lnTo>
                    <a:pt x="10" y="23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9" name="Freeform 39">
              <a:extLst>
                <a:ext uri="{FF2B5EF4-FFF2-40B4-BE49-F238E27FC236}">
                  <a16:creationId xmlns:a16="http://schemas.microsoft.com/office/drawing/2014/main" id="{ECB530DF-D11E-477A-9D23-8EE298525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3369"/>
              <a:ext cx="25" cy="45"/>
            </a:xfrm>
            <a:custGeom>
              <a:avLst/>
              <a:gdLst>
                <a:gd name="T0" fmla="*/ 0 w 11"/>
                <a:gd name="T1" fmla="*/ 0 h 12"/>
                <a:gd name="T2" fmla="*/ 295 w 11"/>
                <a:gd name="T3" fmla="*/ 5963 h 12"/>
                <a:gd name="T4" fmla="*/ 480 w 11"/>
                <a:gd name="T5" fmla="*/ 7538 h 12"/>
                <a:gd name="T6" fmla="*/ 670 w 11"/>
                <a:gd name="T7" fmla="*/ 8918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5" y="8"/>
                  </a:lnTo>
                  <a:lnTo>
                    <a:pt x="8" y="10"/>
                  </a:lnTo>
                  <a:lnTo>
                    <a:pt x="11" y="12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0" name="Freeform 40">
              <a:extLst>
                <a:ext uri="{FF2B5EF4-FFF2-40B4-BE49-F238E27FC236}">
                  <a16:creationId xmlns:a16="http://schemas.microsoft.com/office/drawing/2014/main" id="{DD8F6900-D718-4889-AB23-967E15B3D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3414"/>
              <a:ext cx="26" cy="4"/>
            </a:xfrm>
            <a:custGeom>
              <a:avLst/>
              <a:gdLst>
                <a:gd name="T0" fmla="*/ 0 w 11"/>
                <a:gd name="T1" fmla="*/ 0 h 1"/>
                <a:gd name="T2" fmla="*/ 435 w 11"/>
                <a:gd name="T3" fmla="*/ 1024 h 1"/>
                <a:gd name="T4" fmla="*/ 804 w 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6" y="1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1" name="Freeform 41">
              <a:extLst>
                <a:ext uri="{FF2B5EF4-FFF2-40B4-BE49-F238E27FC236}">
                  <a16:creationId xmlns:a16="http://schemas.microsoft.com/office/drawing/2014/main" id="{94E74ADA-1693-4131-9E63-F0F6931F1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3373"/>
              <a:ext cx="26" cy="41"/>
            </a:xfrm>
            <a:custGeom>
              <a:avLst/>
              <a:gdLst>
                <a:gd name="T0" fmla="*/ 0 w 11"/>
                <a:gd name="T1" fmla="*/ 7920 h 11"/>
                <a:gd name="T2" fmla="*/ 225 w 11"/>
                <a:gd name="T3" fmla="*/ 6571 h 11"/>
                <a:gd name="T4" fmla="*/ 369 w 11"/>
                <a:gd name="T5" fmla="*/ 5028 h 11"/>
                <a:gd name="T6" fmla="*/ 804 w 1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3" y="9"/>
                  </a:lnTo>
                  <a:lnTo>
                    <a:pt x="5" y="7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2" name="Freeform 42">
              <a:extLst>
                <a:ext uri="{FF2B5EF4-FFF2-40B4-BE49-F238E27FC236}">
                  <a16:creationId xmlns:a16="http://schemas.microsoft.com/office/drawing/2014/main" id="{CF20BD9B-C53F-4449-A6B0-B99C03716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3295"/>
              <a:ext cx="25" cy="78"/>
            </a:xfrm>
            <a:custGeom>
              <a:avLst/>
              <a:gdLst>
                <a:gd name="T0" fmla="*/ 0 w 11"/>
                <a:gd name="T1" fmla="*/ 14857 h 21"/>
                <a:gd name="T2" fmla="*/ 130 w 11"/>
                <a:gd name="T3" fmla="*/ 11217 h 21"/>
                <a:gd name="T4" fmla="*/ 295 w 11"/>
                <a:gd name="T5" fmla="*/ 7796 h 21"/>
                <a:gd name="T6" fmla="*/ 670 w 11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2" y="16"/>
                  </a:lnTo>
                  <a:lnTo>
                    <a:pt x="5" y="11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3" name="Freeform 43">
              <a:extLst>
                <a:ext uri="{FF2B5EF4-FFF2-40B4-BE49-F238E27FC236}">
                  <a16:creationId xmlns:a16="http://schemas.microsoft.com/office/drawing/2014/main" id="{4C35A4B2-420E-417D-81DA-2C517297D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" y="3203"/>
              <a:ext cx="26" cy="92"/>
            </a:xfrm>
            <a:custGeom>
              <a:avLst/>
              <a:gdLst>
                <a:gd name="T0" fmla="*/ 0 w 11"/>
                <a:gd name="T1" fmla="*/ 16902 h 25"/>
                <a:gd name="T2" fmla="*/ 435 w 11"/>
                <a:gd name="T3" fmla="*/ 8070 h 25"/>
                <a:gd name="T4" fmla="*/ 804 w 11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6" y="12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4" name="Freeform 44">
              <a:extLst>
                <a:ext uri="{FF2B5EF4-FFF2-40B4-BE49-F238E27FC236}">
                  <a16:creationId xmlns:a16="http://schemas.microsoft.com/office/drawing/2014/main" id="{945ACFFE-233D-463A-BC9A-BDC4B4971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" y="3110"/>
              <a:ext cx="23" cy="93"/>
            </a:xfrm>
            <a:custGeom>
              <a:avLst/>
              <a:gdLst>
                <a:gd name="T0" fmla="*/ 0 w 10"/>
                <a:gd name="T1" fmla="*/ 17811 h 25"/>
                <a:gd name="T2" fmla="*/ 253 w 10"/>
                <a:gd name="T3" fmla="*/ 8593 h 25"/>
                <a:gd name="T4" fmla="*/ 497 w 10"/>
                <a:gd name="T5" fmla="*/ 4222 h 25"/>
                <a:gd name="T6" fmla="*/ 646 w 10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5">
                  <a:moveTo>
                    <a:pt x="0" y="25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5" name="Freeform 45">
              <a:extLst>
                <a:ext uri="{FF2B5EF4-FFF2-40B4-BE49-F238E27FC236}">
                  <a16:creationId xmlns:a16="http://schemas.microsoft.com/office/drawing/2014/main" id="{4BCE3E7D-80F2-40F3-8DA8-393937052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" y="3051"/>
              <a:ext cx="28" cy="59"/>
            </a:xfrm>
            <a:custGeom>
              <a:avLst/>
              <a:gdLst>
                <a:gd name="T0" fmla="*/ 0 w 12"/>
                <a:gd name="T1" fmla="*/ 10933 h 16"/>
                <a:gd name="T2" fmla="*/ 420 w 12"/>
                <a:gd name="T3" fmla="*/ 4812 h 16"/>
                <a:gd name="T4" fmla="*/ 621 w 12"/>
                <a:gd name="T5" fmla="*/ 2762 h 16"/>
                <a:gd name="T6" fmla="*/ 828 w 1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6" y="7"/>
                  </a:lnTo>
                  <a:lnTo>
                    <a:pt x="9" y="4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6" name="Freeform 46">
              <a:extLst>
                <a:ext uri="{FF2B5EF4-FFF2-40B4-BE49-F238E27FC236}">
                  <a16:creationId xmlns:a16="http://schemas.microsoft.com/office/drawing/2014/main" id="{89ED49DD-F685-41F6-B0E9-4109297E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3040"/>
              <a:ext cx="24" cy="11"/>
            </a:xfrm>
            <a:custGeom>
              <a:avLst/>
              <a:gdLst>
                <a:gd name="T0" fmla="*/ 0 w 10"/>
                <a:gd name="T1" fmla="*/ 1976 h 3"/>
                <a:gd name="T2" fmla="*/ 403 w 10"/>
                <a:gd name="T3" fmla="*/ 0 h 3"/>
                <a:gd name="T4" fmla="*/ 802 w 10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7" name="Freeform 47">
              <a:extLst>
                <a:ext uri="{FF2B5EF4-FFF2-40B4-BE49-F238E27FC236}">
                  <a16:creationId xmlns:a16="http://schemas.microsoft.com/office/drawing/2014/main" id="{6F86E407-D6F7-43BF-8E0D-3D05B438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3040"/>
              <a:ext cx="23" cy="29"/>
            </a:xfrm>
            <a:custGeom>
              <a:avLst/>
              <a:gdLst>
                <a:gd name="T0" fmla="*/ 0 w 10"/>
                <a:gd name="T1" fmla="*/ 0 h 8"/>
                <a:gd name="T2" fmla="*/ 338 w 10"/>
                <a:gd name="T3" fmla="*/ 1196 h 8"/>
                <a:gd name="T4" fmla="*/ 646 w 10"/>
                <a:gd name="T5" fmla="*/ 5006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5" y="2"/>
                  </a:lnTo>
                  <a:lnTo>
                    <a:pt x="10" y="8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8" name="Freeform 48">
              <a:extLst>
                <a:ext uri="{FF2B5EF4-FFF2-40B4-BE49-F238E27FC236}">
                  <a16:creationId xmlns:a16="http://schemas.microsoft.com/office/drawing/2014/main" id="{CA3E283F-6FB5-4B13-85AF-976AFBCE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3069"/>
              <a:ext cx="28" cy="67"/>
            </a:xfrm>
            <a:custGeom>
              <a:avLst/>
              <a:gdLst>
                <a:gd name="T0" fmla="*/ 0 w 12"/>
                <a:gd name="T1" fmla="*/ 0 h 18"/>
                <a:gd name="T2" fmla="*/ 201 w 12"/>
                <a:gd name="T3" fmla="*/ 2122 h 18"/>
                <a:gd name="T4" fmla="*/ 420 w 12"/>
                <a:gd name="T5" fmla="*/ 5777 h 18"/>
                <a:gd name="T6" fmla="*/ 828 w 12"/>
                <a:gd name="T7" fmla="*/ 1284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3" y="3"/>
                  </a:lnTo>
                  <a:lnTo>
                    <a:pt x="6" y="8"/>
                  </a:lnTo>
                  <a:lnTo>
                    <a:pt x="12" y="18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9" name="Freeform 49">
              <a:extLst>
                <a:ext uri="{FF2B5EF4-FFF2-40B4-BE49-F238E27FC236}">
                  <a16:creationId xmlns:a16="http://schemas.microsoft.com/office/drawing/2014/main" id="{87FB220C-079D-4871-99A2-FB41BB25A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3136"/>
              <a:ext cx="23" cy="96"/>
            </a:xfrm>
            <a:custGeom>
              <a:avLst/>
              <a:gdLst>
                <a:gd name="T0" fmla="*/ 0 w 10"/>
                <a:gd name="T1" fmla="*/ 0 h 26"/>
                <a:gd name="T2" fmla="*/ 147 w 10"/>
                <a:gd name="T3" fmla="*/ 4076 h 26"/>
                <a:gd name="T4" fmla="*/ 338 w 10"/>
                <a:gd name="T5" fmla="*/ 8917 h 26"/>
                <a:gd name="T6" fmla="*/ 646 w 10"/>
                <a:gd name="T7" fmla="*/ 17819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6">
                  <a:moveTo>
                    <a:pt x="0" y="0"/>
                  </a:moveTo>
                  <a:lnTo>
                    <a:pt x="2" y="6"/>
                  </a:lnTo>
                  <a:lnTo>
                    <a:pt x="5" y="13"/>
                  </a:lnTo>
                  <a:lnTo>
                    <a:pt x="10" y="26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0" name="Freeform 50">
              <a:extLst>
                <a:ext uri="{FF2B5EF4-FFF2-40B4-BE49-F238E27FC236}">
                  <a16:creationId xmlns:a16="http://schemas.microsoft.com/office/drawing/2014/main" id="{02542FBB-D57D-4C6D-8B16-15892BE99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3232"/>
              <a:ext cx="28" cy="89"/>
            </a:xfrm>
            <a:custGeom>
              <a:avLst/>
              <a:gdLst>
                <a:gd name="T0" fmla="*/ 0 w 12"/>
                <a:gd name="T1" fmla="*/ 0 h 24"/>
                <a:gd name="T2" fmla="*/ 420 w 12"/>
                <a:gd name="T3" fmla="*/ 8511 h 24"/>
                <a:gd name="T4" fmla="*/ 828 w 12"/>
                <a:gd name="T5" fmla="*/ 16832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6" y="12"/>
                  </a:lnTo>
                  <a:lnTo>
                    <a:pt x="12" y="24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1" name="Freeform 51">
              <a:extLst>
                <a:ext uri="{FF2B5EF4-FFF2-40B4-BE49-F238E27FC236}">
                  <a16:creationId xmlns:a16="http://schemas.microsoft.com/office/drawing/2014/main" id="{1F5EBE73-9814-49E6-8A2F-BF8974291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3321"/>
              <a:ext cx="24" cy="71"/>
            </a:xfrm>
            <a:custGeom>
              <a:avLst/>
              <a:gdLst>
                <a:gd name="T0" fmla="*/ 0 w 10"/>
                <a:gd name="T1" fmla="*/ 0 h 19"/>
                <a:gd name="T2" fmla="*/ 473 w 10"/>
                <a:gd name="T3" fmla="*/ 7205 h 19"/>
                <a:gd name="T4" fmla="*/ 634 w 10"/>
                <a:gd name="T5" fmla="*/ 11689 h 19"/>
                <a:gd name="T6" fmla="*/ 802 w 10"/>
                <a:gd name="T7" fmla="*/ 13823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lnTo>
                    <a:pt x="6" y="10"/>
                  </a:lnTo>
                  <a:lnTo>
                    <a:pt x="8" y="16"/>
                  </a:lnTo>
                  <a:lnTo>
                    <a:pt x="10" y="19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2" name="Freeform 52">
              <a:extLst>
                <a:ext uri="{FF2B5EF4-FFF2-40B4-BE49-F238E27FC236}">
                  <a16:creationId xmlns:a16="http://schemas.microsoft.com/office/drawing/2014/main" id="{145D99E3-0611-437D-A6F3-E628D697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3392"/>
              <a:ext cx="25" cy="26"/>
            </a:xfrm>
            <a:custGeom>
              <a:avLst/>
              <a:gdLst>
                <a:gd name="T0" fmla="*/ 0 w 11"/>
                <a:gd name="T1" fmla="*/ 0 h 7"/>
                <a:gd name="T2" fmla="*/ 295 w 11"/>
                <a:gd name="T3" fmla="*/ 3644 h 7"/>
                <a:gd name="T4" fmla="*/ 670 w 11"/>
                <a:gd name="T5" fmla="*/ 4966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5" y="5"/>
                  </a:lnTo>
                  <a:lnTo>
                    <a:pt x="11" y="7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3" name="Freeform 53">
              <a:extLst>
                <a:ext uri="{FF2B5EF4-FFF2-40B4-BE49-F238E27FC236}">
                  <a16:creationId xmlns:a16="http://schemas.microsoft.com/office/drawing/2014/main" id="{FC9F12C0-E8F1-4A74-93EA-424798459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3403"/>
              <a:ext cx="26" cy="15"/>
            </a:xfrm>
            <a:custGeom>
              <a:avLst/>
              <a:gdLst>
                <a:gd name="T0" fmla="*/ 0 w 11"/>
                <a:gd name="T1" fmla="*/ 2955 h 4"/>
                <a:gd name="T2" fmla="*/ 369 w 11"/>
                <a:gd name="T3" fmla="*/ 2168 h 4"/>
                <a:gd name="T4" fmla="*/ 804 w 11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5" y="3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" name="Freeform 54">
              <a:extLst>
                <a:ext uri="{FF2B5EF4-FFF2-40B4-BE49-F238E27FC236}">
                  <a16:creationId xmlns:a16="http://schemas.microsoft.com/office/drawing/2014/main" id="{FFF4FED4-95B9-4C65-A2F5-C29BE87EE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3343"/>
              <a:ext cx="26" cy="60"/>
            </a:xfrm>
            <a:custGeom>
              <a:avLst/>
              <a:gdLst>
                <a:gd name="T0" fmla="*/ 0 w 11"/>
                <a:gd name="T1" fmla="*/ 11869 h 16"/>
                <a:gd name="T2" fmla="*/ 225 w 11"/>
                <a:gd name="T3" fmla="*/ 8918 h 16"/>
                <a:gd name="T4" fmla="*/ 435 w 11"/>
                <a:gd name="T5" fmla="*/ 6750 h 16"/>
                <a:gd name="T6" fmla="*/ 804 w 11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6">
                  <a:moveTo>
                    <a:pt x="0" y="16"/>
                  </a:moveTo>
                  <a:lnTo>
                    <a:pt x="3" y="12"/>
                  </a:lnTo>
                  <a:lnTo>
                    <a:pt x="6" y="9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5" name="Freeform 55">
              <a:extLst>
                <a:ext uri="{FF2B5EF4-FFF2-40B4-BE49-F238E27FC236}">
                  <a16:creationId xmlns:a16="http://schemas.microsoft.com/office/drawing/2014/main" id="{399E19A1-BA88-43A9-AC5D-B59B5C1C5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3251"/>
              <a:ext cx="23" cy="92"/>
            </a:xfrm>
            <a:custGeom>
              <a:avLst/>
              <a:gdLst>
                <a:gd name="T0" fmla="*/ 0 w 10"/>
                <a:gd name="T1" fmla="*/ 16902 h 25"/>
                <a:gd name="T2" fmla="*/ 147 w 10"/>
                <a:gd name="T3" fmla="*/ 12851 h 25"/>
                <a:gd name="T4" fmla="*/ 253 w 10"/>
                <a:gd name="T5" fmla="*/ 8817 h 25"/>
                <a:gd name="T6" fmla="*/ 646 w 10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5">
                  <a:moveTo>
                    <a:pt x="0" y="25"/>
                  </a:moveTo>
                  <a:lnTo>
                    <a:pt x="2" y="19"/>
                  </a:lnTo>
                  <a:lnTo>
                    <a:pt x="4" y="13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6" name="Freeform 56">
              <a:extLst>
                <a:ext uri="{FF2B5EF4-FFF2-40B4-BE49-F238E27FC236}">
                  <a16:creationId xmlns:a16="http://schemas.microsoft.com/office/drawing/2014/main" id="{AE81E8D2-A7F0-4189-B5FA-B7FE9659F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3158"/>
              <a:ext cx="28" cy="93"/>
            </a:xfrm>
            <a:custGeom>
              <a:avLst/>
              <a:gdLst>
                <a:gd name="T0" fmla="*/ 0 w 12"/>
                <a:gd name="T1" fmla="*/ 17811 h 25"/>
                <a:gd name="T2" fmla="*/ 420 w 12"/>
                <a:gd name="T3" fmla="*/ 9218 h 25"/>
                <a:gd name="T4" fmla="*/ 828 w 12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6" y="13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7" name="Freeform 146">
              <a:extLst>
                <a:ext uri="{FF2B5EF4-FFF2-40B4-BE49-F238E27FC236}">
                  <a16:creationId xmlns:a16="http://schemas.microsoft.com/office/drawing/2014/main" id="{065BC584-7889-4350-BFF8-EA67D4DFE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3101"/>
              <a:ext cx="27" cy="72"/>
            </a:xfrm>
            <a:custGeom>
              <a:avLst/>
              <a:gdLst>
                <a:gd name="T0" fmla="*/ 0 w 10"/>
                <a:gd name="T1" fmla="*/ 4942 h 25"/>
                <a:gd name="T2" fmla="*/ 591 w 10"/>
                <a:gd name="T3" fmla="*/ 2413 h 25"/>
                <a:gd name="T4" fmla="*/ 1158 w 10"/>
                <a:gd name="T5" fmla="*/ 1169 h 25"/>
                <a:gd name="T6" fmla="*/ 1436 w 10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5">
                  <a:moveTo>
                    <a:pt x="0" y="25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130" name="Group 314">
            <a:extLst>
              <a:ext uri="{FF2B5EF4-FFF2-40B4-BE49-F238E27FC236}">
                <a16:creationId xmlns:a16="http://schemas.microsoft.com/office/drawing/2014/main" id="{916EE4A6-44C7-4AF3-8031-045F8EEB1C55}"/>
              </a:ext>
            </a:extLst>
          </p:cNvPr>
          <p:cNvGrpSpPr>
            <a:grpSpLocks/>
          </p:cNvGrpSpPr>
          <p:nvPr/>
        </p:nvGrpSpPr>
        <p:grpSpPr bwMode="auto">
          <a:xfrm>
            <a:off x="3914775" y="3281363"/>
            <a:ext cx="1071563" cy="617537"/>
            <a:chOff x="1786" y="3035"/>
            <a:chExt cx="675" cy="389"/>
          </a:xfrm>
        </p:grpSpPr>
        <p:sp>
          <p:nvSpPr>
            <p:cNvPr id="15427" name="Freeform 147">
              <a:extLst>
                <a:ext uri="{FF2B5EF4-FFF2-40B4-BE49-F238E27FC236}">
                  <a16:creationId xmlns:a16="http://schemas.microsoft.com/office/drawing/2014/main" id="{D880602A-B0AD-43B1-A46B-63BEA976A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3050"/>
              <a:ext cx="13" cy="59"/>
            </a:xfrm>
            <a:custGeom>
              <a:avLst/>
              <a:gdLst>
                <a:gd name="T0" fmla="*/ 0 w 12"/>
                <a:gd name="T1" fmla="*/ 10933 h 16"/>
                <a:gd name="T2" fmla="*/ 11 w 12"/>
                <a:gd name="T3" fmla="*/ 4812 h 16"/>
                <a:gd name="T4" fmla="*/ 14 w 12"/>
                <a:gd name="T5" fmla="*/ 2762 h 16"/>
                <a:gd name="T6" fmla="*/ 17 w 1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6" y="7"/>
                  </a:lnTo>
                  <a:lnTo>
                    <a:pt x="9" y="4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148">
              <a:extLst>
                <a:ext uri="{FF2B5EF4-FFF2-40B4-BE49-F238E27FC236}">
                  <a16:creationId xmlns:a16="http://schemas.microsoft.com/office/drawing/2014/main" id="{8F3FAD17-DE2A-4762-941A-9AD968D94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3039"/>
              <a:ext cx="10" cy="11"/>
            </a:xfrm>
            <a:custGeom>
              <a:avLst/>
              <a:gdLst>
                <a:gd name="T0" fmla="*/ 0 w 10"/>
                <a:gd name="T1" fmla="*/ 1976 h 3"/>
                <a:gd name="T2" fmla="*/ 5 w 10"/>
                <a:gd name="T3" fmla="*/ 0 h 3"/>
                <a:gd name="T4" fmla="*/ 10 w 10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149">
              <a:extLst>
                <a:ext uri="{FF2B5EF4-FFF2-40B4-BE49-F238E27FC236}">
                  <a16:creationId xmlns:a16="http://schemas.microsoft.com/office/drawing/2014/main" id="{27C740A1-AC0A-4D93-BA2C-478B65A2E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3039"/>
              <a:ext cx="10" cy="29"/>
            </a:xfrm>
            <a:custGeom>
              <a:avLst/>
              <a:gdLst>
                <a:gd name="T0" fmla="*/ 0 w 10"/>
                <a:gd name="T1" fmla="*/ 0 h 8"/>
                <a:gd name="T2" fmla="*/ 5 w 10"/>
                <a:gd name="T3" fmla="*/ 1196 h 8"/>
                <a:gd name="T4" fmla="*/ 10 w 10"/>
                <a:gd name="T5" fmla="*/ 5006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5" y="2"/>
                  </a:lnTo>
                  <a:lnTo>
                    <a:pt x="10" y="8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Freeform 150">
              <a:extLst>
                <a:ext uri="{FF2B5EF4-FFF2-40B4-BE49-F238E27FC236}">
                  <a16:creationId xmlns:a16="http://schemas.microsoft.com/office/drawing/2014/main" id="{307DE5AA-3D83-40F9-AD32-2C3B86DEE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3068"/>
              <a:ext cx="13" cy="67"/>
            </a:xfrm>
            <a:custGeom>
              <a:avLst/>
              <a:gdLst>
                <a:gd name="T0" fmla="*/ 0 w 12"/>
                <a:gd name="T1" fmla="*/ 0 h 18"/>
                <a:gd name="T2" fmla="*/ 3 w 12"/>
                <a:gd name="T3" fmla="*/ 2122 h 18"/>
                <a:gd name="T4" fmla="*/ 11 w 12"/>
                <a:gd name="T5" fmla="*/ 5777 h 18"/>
                <a:gd name="T6" fmla="*/ 17 w 12"/>
                <a:gd name="T7" fmla="*/ 1284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3" y="3"/>
                  </a:lnTo>
                  <a:lnTo>
                    <a:pt x="6" y="8"/>
                  </a:lnTo>
                  <a:lnTo>
                    <a:pt x="12" y="18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151">
              <a:extLst>
                <a:ext uri="{FF2B5EF4-FFF2-40B4-BE49-F238E27FC236}">
                  <a16:creationId xmlns:a16="http://schemas.microsoft.com/office/drawing/2014/main" id="{BC98DEFA-043A-441B-B11B-C3B9176B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3135"/>
              <a:ext cx="10" cy="96"/>
            </a:xfrm>
            <a:custGeom>
              <a:avLst/>
              <a:gdLst>
                <a:gd name="T0" fmla="*/ 0 w 10"/>
                <a:gd name="T1" fmla="*/ 0 h 26"/>
                <a:gd name="T2" fmla="*/ 2 w 10"/>
                <a:gd name="T3" fmla="*/ 4076 h 26"/>
                <a:gd name="T4" fmla="*/ 5 w 10"/>
                <a:gd name="T5" fmla="*/ 8917 h 26"/>
                <a:gd name="T6" fmla="*/ 10 w 10"/>
                <a:gd name="T7" fmla="*/ 17819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6">
                  <a:moveTo>
                    <a:pt x="0" y="0"/>
                  </a:moveTo>
                  <a:lnTo>
                    <a:pt x="2" y="6"/>
                  </a:lnTo>
                  <a:lnTo>
                    <a:pt x="5" y="13"/>
                  </a:lnTo>
                  <a:lnTo>
                    <a:pt x="10" y="26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152">
              <a:extLst>
                <a:ext uri="{FF2B5EF4-FFF2-40B4-BE49-F238E27FC236}">
                  <a16:creationId xmlns:a16="http://schemas.microsoft.com/office/drawing/2014/main" id="{5AB06310-7CC1-4137-A8FD-66C9FA7E0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3231"/>
              <a:ext cx="13" cy="89"/>
            </a:xfrm>
            <a:custGeom>
              <a:avLst/>
              <a:gdLst>
                <a:gd name="T0" fmla="*/ 0 w 12"/>
                <a:gd name="T1" fmla="*/ 0 h 24"/>
                <a:gd name="T2" fmla="*/ 11 w 12"/>
                <a:gd name="T3" fmla="*/ 8511 h 24"/>
                <a:gd name="T4" fmla="*/ 17 w 12"/>
                <a:gd name="T5" fmla="*/ 16832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6" y="12"/>
                  </a:lnTo>
                  <a:lnTo>
                    <a:pt x="12" y="24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153">
              <a:extLst>
                <a:ext uri="{FF2B5EF4-FFF2-40B4-BE49-F238E27FC236}">
                  <a16:creationId xmlns:a16="http://schemas.microsoft.com/office/drawing/2014/main" id="{F8BC347D-D568-4585-9D75-36CA8624B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3320"/>
              <a:ext cx="10" cy="71"/>
            </a:xfrm>
            <a:custGeom>
              <a:avLst/>
              <a:gdLst>
                <a:gd name="T0" fmla="*/ 0 w 10"/>
                <a:gd name="T1" fmla="*/ 0 h 19"/>
                <a:gd name="T2" fmla="*/ 6 w 10"/>
                <a:gd name="T3" fmla="*/ 7205 h 19"/>
                <a:gd name="T4" fmla="*/ 8 w 10"/>
                <a:gd name="T5" fmla="*/ 11689 h 19"/>
                <a:gd name="T6" fmla="*/ 10 w 10"/>
                <a:gd name="T7" fmla="*/ 13823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lnTo>
                    <a:pt x="6" y="10"/>
                  </a:lnTo>
                  <a:lnTo>
                    <a:pt x="8" y="16"/>
                  </a:lnTo>
                  <a:lnTo>
                    <a:pt x="10" y="19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154">
              <a:extLst>
                <a:ext uri="{FF2B5EF4-FFF2-40B4-BE49-F238E27FC236}">
                  <a16:creationId xmlns:a16="http://schemas.microsoft.com/office/drawing/2014/main" id="{0A3D37CE-863E-4ED9-BAFF-2AB2E915C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391"/>
              <a:ext cx="12" cy="26"/>
            </a:xfrm>
            <a:custGeom>
              <a:avLst/>
              <a:gdLst>
                <a:gd name="T0" fmla="*/ 0 w 11"/>
                <a:gd name="T1" fmla="*/ 0 h 7"/>
                <a:gd name="T2" fmla="*/ 5 w 11"/>
                <a:gd name="T3" fmla="*/ 3644 h 7"/>
                <a:gd name="T4" fmla="*/ 16 w 11"/>
                <a:gd name="T5" fmla="*/ 4966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5" y="5"/>
                  </a:lnTo>
                  <a:lnTo>
                    <a:pt x="11" y="7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155">
              <a:extLst>
                <a:ext uri="{FF2B5EF4-FFF2-40B4-BE49-F238E27FC236}">
                  <a16:creationId xmlns:a16="http://schemas.microsoft.com/office/drawing/2014/main" id="{6BB068D3-FEFA-46A7-A68C-D9DDAB86C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3402"/>
              <a:ext cx="11" cy="15"/>
            </a:xfrm>
            <a:custGeom>
              <a:avLst/>
              <a:gdLst>
                <a:gd name="T0" fmla="*/ 0 w 11"/>
                <a:gd name="T1" fmla="*/ 2955 h 4"/>
                <a:gd name="T2" fmla="*/ 5 w 11"/>
                <a:gd name="T3" fmla="*/ 2168 h 4"/>
                <a:gd name="T4" fmla="*/ 11 w 11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5" y="3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156">
              <a:extLst>
                <a:ext uri="{FF2B5EF4-FFF2-40B4-BE49-F238E27FC236}">
                  <a16:creationId xmlns:a16="http://schemas.microsoft.com/office/drawing/2014/main" id="{CB024AB3-8E22-4C48-9119-68C13F481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" y="3342"/>
              <a:ext cx="11" cy="60"/>
            </a:xfrm>
            <a:custGeom>
              <a:avLst/>
              <a:gdLst>
                <a:gd name="T0" fmla="*/ 0 w 11"/>
                <a:gd name="T1" fmla="*/ 11869 h 16"/>
                <a:gd name="T2" fmla="*/ 3 w 11"/>
                <a:gd name="T3" fmla="*/ 8918 h 16"/>
                <a:gd name="T4" fmla="*/ 6 w 11"/>
                <a:gd name="T5" fmla="*/ 6750 h 16"/>
                <a:gd name="T6" fmla="*/ 11 w 11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6">
                  <a:moveTo>
                    <a:pt x="0" y="16"/>
                  </a:moveTo>
                  <a:lnTo>
                    <a:pt x="3" y="12"/>
                  </a:lnTo>
                  <a:lnTo>
                    <a:pt x="6" y="9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157">
              <a:extLst>
                <a:ext uri="{FF2B5EF4-FFF2-40B4-BE49-F238E27FC236}">
                  <a16:creationId xmlns:a16="http://schemas.microsoft.com/office/drawing/2014/main" id="{227BA242-CCFE-4AEE-9915-82EEEF103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3250"/>
              <a:ext cx="11" cy="92"/>
            </a:xfrm>
            <a:custGeom>
              <a:avLst/>
              <a:gdLst>
                <a:gd name="T0" fmla="*/ 0 w 10"/>
                <a:gd name="T1" fmla="*/ 16902 h 25"/>
                <a:gd name="T2" fmla="*/ 2 w 10"/>
                <a:gd name="T3" fmla="*/ 12851 h 25"/>
                <a:gd name="T4" fmla="*/ 4 w 10"/>
                <a:gd name="T5" fmla="*/ 8817 h 25"/>
                <a:gd name="T6" fmla="*/ 15 w 10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5">
                  <a:moveTo>
                    <a:pt x="0" y="25"/>
                  </a:moveTo>
                  <a:lnTo>
                    <a:pt x="2" y="19"/>
                  </a:lnTo>
                  <a:lnTo>
                    <a:pt x="4" y="13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Freeform 158">
              <a:extLst>
                <a:ext uri="{FF2B5EF4-FFF2-40B4-BE49-F238E27FC236}">
                  <a16:creationId xmlns:a16="http://schemas.microsoft.com/office/drawing/2014/main" id="{B1FBDED5-260B-40BE-9727-4EA4BCB14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3157"/>
              <a:ext cx="12" cy="93"/>
            </a:xfrm>
            <a:custGeom>
              <a:avLst/>
              <a:gdLst>
                <a:gd name="T0" fmla="*/ 0 w 12"/>
                <a:gd name="T1" fmla="*/ 17811 h 25"/>
                <a:gd name="T2" fmla="*/ 6 w 12"/>
                <a:gd name="T3" fmla="*/ 9218 h 25"/>
                <a:gd name="T4" fmla="*/ 12 w 12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6" y="13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159">
              <a:extLst>
                <a:ext uri="{FF2B5EF4-FFF2-40B4-BE49-F238E27FC236}">
                  <a16:creationId xmlns:a16="http://schemas.microsoft.com/office/drawing/2014/main" id="{3E104365-28A3-4CBE-AB50-7DA830983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3079"/>
              <a:ext cx="11" cy="78"/>
            </a:xfrm>
            <a:custGeom>
              <a:avLst/>
              <a:gdLst>
                <a:gd name="T0" fmla="*/ 0 w 10"/>
                <a:gd name="T1" fmla="*/ 14857 h 21"/>
                <a:gd name="T2" fmla="*/ 10 w 10"/>
                <a:gd name="T3" fmla="*/ 7024 h 21"/>
                <a:gd name="T4" fmla="*/ 13 w 10"/>
                <a:gd name="T5" fmla="*/ 3644 h 21"/>
                <a:gd name="T6" fmla="*/ 15 w 10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1">
                  <a:moveTo>
                    <a:pt x="0" y="21"/>
                  </a:moveTo>
                  <a:lnTo>
                    <a:pt x="5" y="10"/>
                  </a:lnTo>
                  <a:lnTo>
                    <a:pt x="8" y="5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160">
              <a:extLst>
                <a:ext uri="{FF2B5EF4-FFF2-40B4-BE49-F238E27FC236}">
                  <a16:creationId xmlns:a16="http://schemas.microsoft.com/office/drawing/2014/main" id="{7944810A-57E0-4A63-AEE1-31C10C2B9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3039"/>
              <a:ext cx="10" cy="40"/>
            </a:xfrm>
            <a:custGeom>
              <a:avLst/>
              <a:gdLst>
                <a:gd name="T0" fmla="*/ 0 w 10"/>
                <a:gd name="T1" fmla="*/ 6967 h 11"/>
                <a:gd name="T2" fmla="*/ 5 w 10"/>
                <a:gd name="T3" fmla="*/ 2644 h 11"/>
                <a:gd name="T4" fmla="*/ 8 w 10"/>
                <a:gd name="T5" fmla="*/ 1204 h 11"/>
                <a:gd name="T6" fmla="*/ 10 w 10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5" y="4"/>
                  </a:lnTo>
                  <a:lnTo>
                    <a:pt x="8" y="2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161">
              <a:extLst>
                <a:ext uri="{FF2B5EF4-FFF2-40B4-BE49-F238E27FC236}">
                  <a16:creationId xmlns:a16="http://schemas.microsoft.com/office/drawing/2014/main" id="{3F13DB14-85A4-4EBA-BA1D-4585842B2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035"/>
              <a:ext cx="12" cy="7"/>
            </a:xfrm>
            <a:custGeom>
              <a:avLst/>
              <a:gdLst>
                <a:gd name="T0" fmla="*/ 0 w 12"/>
                <a:gd name="T1" fmla="*/ 602 h 2"/>
                <a:gd name="T2" fmla="*/ 6 w 12"/>
                <a:gd name="T3" fmla="*/ 0 h 2"/>
                <a:gd name="T4" fmla="*/ 12 w 12"/>
                <a:gd name="T5" fmla="*/ 1078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">
                  <a:moveTo>
                    <a:pt x="0" y="1"/>
                  </a:moveTo>
                  <a:lnTo>
                    <a:pt x="6" y="0"/>
                  </a:lnTo>
                  <a:lnTo>
                    <a:pt x="12" y="2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Freeform 162">
              <a:extLst>
                <a:ext uri="{FF2B5EF4-FFF2-40B4-BE49-F238E27FC236}">
                  <a16:creationId xmlns:a16="http://schemas.microsoft.com/office/drawing/2014/main" id="{EEA7A72B-B72A-43BE-AD94-84E627A26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" y="3042"/>
              <a:ext cx="11" cy="52"/>
            </a:xfrm>
            <a:custGeom>
              <a:avLst/>
              <a:gdLst>
                <a:gd name="T0" fmla="*/ 0 w 10"/>
                <a:gd name="T1" fmla="*/ 0 h 14"/>
                <a:gd name="T2" fmla="*/ 2 w 10"/>
                <a:gd name="T3" fmla="*/ 1337 h 14"/>
                <a:gd name="T4" fmla="*/ 10 w 10"/>
                <a:gd name="T5" fmla="*/ 4208 h 14"/>
                <a:gd name="T6" fmla="*/ 15 w 10"/>
                <a:gd name="T7" fmla="*/ 9891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0" y="0"/>
                  </a:moveTo>
                  <a:lnTo>
                    <a:pt x="2" y="2"/>
                  </a:lnTo>
                  <a:lnTo>
                    <a:pt x="5" y="6"/>
                  </a:lnTo>
                  <a:lnTo>
                    <a:pt x="10" y="14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Freeform 163">
              <a:extLst>
                <a:ext uri="{FF2B5EF4-FFF2-40B4-BE49-F238E27FC236}">
                  <a16:creationId xmlns:a16="http://schemas.microsoft.com/office/drawing/2014/main" id="{144BCC0A-10D1-4242-BB5F-CD78016BB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3094"/>
              <a:ext cx="12" cy="82"/>
            </a:xfrm>
            <a:custGeom>
              <a:avLst/>
              <a:gdLst>
                <a:gd name="T0" fmla="*/ 0 w 12"/>
                <a:gd name="T1" fmla="*/ 0 h 22"/>
                <a:gd name="T2" fmla="*/ 6 w 12"/>
                <a:gd name="T3" fmla="*/ 7141 h 22"/>
                <a:gd name="T4" fmla="*/ 12 w 12"/>
                <a:gd name="T5" fmla="*/ 1585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2">
                  <a:moveTo>
                    <a:pt x="0" y="0"/>
                  </a:moveTo>
                  <a:lnTo>
                    <a:pt x="6" y="10"/>
                  </a:lnTo>
                  <a:lnTo>
                    <a:pt x="12" y="22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Freeform 164">
              <a:extLst>
                <a:ext uri="{FF2B5EF4-FFF2-40B4-BE49-F238E27FC236}">
                  <a16:creationId xmlns:a16="http://schemas.microsoft.com/office/drawing/2014/main" id="{3D285CBC-B804-42F2-BA04-B7F7E9C38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" y="3176"/>
              <a:ext cx="11" cy="96"/>
            </a:xfrm>
            <a:custGeom>
              <a:avLst/>
              <a:gdLst>
                <a:gd name="T0" fmla="*/ 0 w 10"/>
                <a:gd name="T1" fmla="*/ 0 h 26"/>
                <a:gd name="T2" fmla="*/ 11 w 10"/>
                <a:gd name="T3" fmla="*/ 8153 h 26"/>
                <a:gd name="T4" fmla="*/ 15 w 10"/>
                <a:gd name="T5" fmla="*/ 17819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6">
                  <a:moveTo>
                    <a:pt x="0" y="0"/>
                  </a:moveTo>
                  <a:lnTo>
                    <a:pt x="6" y="12"/>
                  </a:lnTo>
                  <a:lnTo>
                    <a:pt x="10" y="26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Freeform 165">
              <a:extLst>
                <a:ext uri="{FF2B5EF4-FFF2-40B4-BE49-F238E27FC236}">
                  <a16:creationId xmlns:a16="http://schemas.microsoft.com/office/drawing/2014/main" id="{8258194E-D012-4F41-8C0A-E13D082BB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" y="3272"/>
              <a:ext cx="11" cy="82"/>
            </a:xfrm>
            <a:custGeom>
              <a:avLst/>
              <a:gdLst>
                <a:gd name="T0" fmla="*/ 0 w 11"/>
                <a:gd name="T1" fmla="*/ 0 h 22"/>
                <a:gd name="T2" fmla="*/ 5 w 11"/>
                <a:gd name="T3" fmla="*/ 8696 h 22"/>
                <a:gd name="T4" fmla="*/ 11 w 11"/>
                <a:gd name="T5" fmla="*/ 1585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2">
                  <a:moveTo>
                    <a:pt x="0" y="0"/>
                  </a:moveTo>
                  <a:lnTo>
                    <a:pt x="5" y="12"/>
                  </a:lnTo>
                  <a:lnTo>
                    <a:pt x="11" y="22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Freeform 166">
              <a:extLst>
                <a:ext uri="{FF2B5EF4-FFF2-40B4-BE49-F238E27FC236}">
                  <a16:creationId xmlns:a16="http://schemas.microsoft.com/office/drawing/2014/main" id="{BE190B57-8ABE-4C17-8571-F1E2D9855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3354"/>
              <a:ext cx="12" cy="55"/>
            </a:xfrm>
            <a:custGeom>
              <a:avLst/>
              <a:gdLst>
                <a:gd name="T0" fmla="*/ 0 w 11"/>
                <a:gd name="T1" fmla="*/ 0 h 15"/>
                <a:gd name="T2" fmla="*/ 5 w 11"/>
                <a:gd name="T3" fmla="*/ 5969 h 15"/>
                <a:gd name="T4" fmla="*/ 14 w 11"/>
                <a:gd name="T5" fmla="*/ 8672 h 15"/>
                <a:gd name="T6" fmla="*/ 16 w 11"/>
                <a:gd name="T7" fmla="*/ 996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5">
                  <a:moveTo>
                    <a:pt x="0" y="0"/>
                  </a:moveTo>
                  <a:lnTo>
                    <a:pt x="5" y="9"/>
                  </a:lnTo>
                  <a:lnTo>
                    <a:pt x="9" y="13"/>
                  </a:lnTo>
                  <a:lnTo>
                    <a:pt x="11" y="15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167">
              <a:extLst>
                <a:ext uri="{FF2B5EF4-FFF2-40B4-BE49-F238E27FC236}">
                  <a16:creationId xmlns:a16="http://schemas.microsoft.com/office/drawing/2014/main" id="{15684002-FC00-410F-B628-4B9AD71B3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3409"/>
              <a:ext cx="11" cy="8"/>
            </a:xfrm>
            <a:custGeom>
              <a:avLst/>
              <a:gdLst>
                <a:gd name="T0" fmla="*/ 0 w 11"/>
                <a:gd name="T1" fmla="*/ 0 h 2"/>
                <a:gd name="T2" fmla="*/ 6 w 11"/>
                <a:gd name="T3" fmla="*/ 2048 h 2"/>
                <a:gd name="T4" fmla="*/ 11 w 11"/>
                <a:gd name="T5" fmla="*/ 2048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6" y="2"/>
                  </a:lnTo>
                  <a:lnTo>
                    <a:pt x="11" y="2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Freeform 168">
              <a:extLst>
                <a:ext uri="{FF2B5EF4-FFF2-40B4-BE49-F238E27FC236}">
                  <a16:creationId xmlns:a16="http://schemas.microsoft.com/office/drawing/2014/main" id="{DD7147AA-9614-4C04-B8E8-2751EB46E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3380"/>
              <a:ext cx="10" cy="37"/>
            </a:xfrm>
            <a:custGeom>
              <a:avLst/>
              <a:gdLst>
                <a:gd name="T0" fmla="*/ 0 w 10"/>
                <a:gd name="T1" fmla="*/ 6941 h 10"/>
                <a:gd name="T2" fmla="*/ 2 w 10"/>
                <a:gd name="T3" fmla="*/ 6175 h 10"/>
                <a:gd name="T4" fmla="*/ 4 w 10"/>
                <a:gd name="T5" fmla="*/ 4862 h 10"/>
                <a:gd name="T6" fmla="*/ 10 w 10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2" y="9"/>
                  </a:lnTo>
                  <a:lnTo>
                    <a:pt x="4" y="7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Freeform 169">
              <a:extLst>
                <a:ext uri="{FF2B5EF4-FFF2-40B4-BE49-F238E27FC236}">
                  <a16:creationId xmlns:a16="http://schemas.microsoft.com/office/drawing/2014/main" id="{2829254D-9EC1-4792-8128-7EB779FDE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305"/>
              <a:ext cx="13" cy="75"/>
            </a:xfrm>
            <a:custGeom>
              <a:avLst/>
              <a:gdLst>
                <a:gd name="T0" fmla="*/ 0 w 12"/>
                <a:gd name="T1" fmla="*/ 14824 h 20"/>
                <a:gd name="T2" fmla="*/ 11 w 12"/>
                <a:gd name="T3" fmla="*/ 8130 h 20"/>
                <a:gd name="T4" fmla="*/ 17 w 12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0">
                  <a:moveTo>
                    <a:pt x="0" y="20"/>
                  </a:moveTo>
                  <a:lnTo>
                    <a:pt x="6" y="11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170">
              <a:extLst>
                <a:ext uri="{FF2B5EF4-FFF2-40B4-BE49-F238E27FC236}">
                  <a16:creationId xmlns:a16="http://schemas.microsoft.com/office/drawing/2014/main" id="{71861129-B3C0-4D4F-82F6-06C09E1BD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3213"/>
              <a:ext cx="10" cy="92"/>
            </a:xfrm>
            <a:custGeom>
              <a:avLst/>
              <a:gdLst>
                <a:gd name="T0" fmla="*/ 0 w 10"/>
                <a:gd name="T1" fmla="*/ 16902 h 25"/>
                <a:gd name="T2" fmla="*/ 5 w 10"/>
                <a:gd name="T3" fmla="*/ 8817 h 25"/>
                <a:gd name="T4" fmla="*/ 10 w 10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0" y="25"/>
                  </a:moveTo>
                  <a:lnTo>
                    <a:pt x="5" y="13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171">
              <a:extLst>
                <a:ext uri="{FF2B5EF4-FFF2-40B4-BE49-F238E27FC236}">
                  <a16:creationId xmlns:a16="http://schemas.microsoft.com/office/drawing/2014/main" id="{E7A16960-9C20-4F44-BF9D-793F5270B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3124"/>
              <a:ext cx="11" cy="89"/>
            </a:xfrm>
            <a:custGeom>
              <a:avLst/>
              <a:gdLst>
                <a:gd name="T0" fmla="*/ 0 w 10"/>
                <a:gd name="T1" fmla="*/ 16832 h 24"/>
                <a:gd name="T2" fmla="*/ 10 w 10"/>
                <a:gd name="T3" fmla="*/ 7758 h 24"/>
                <a:gd name="T4" fmla="*/ 15 w 10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5" y="11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Freeform 172">
              <a:extLst>
                <a:ext uri="{FF2B5EF4-FFF2-40B4-BE49-F238E27FC236}">
                  <a16:creationId xmlns:a16="http://schemas.microsoft.com/office/drawing/2014/main" id="{B13FCD51-1D40-49BA-BCDD-ABCB2750F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3061"/>
              <a:ext cx="12" cy="63"/>
            </a:xfrm>
            <a:custGeom>
              <a:avLst/>
              <a:gdLst>
                <a:gd name="T0" fmla="*/ 0 w 12"/>
                <a:gd name="T1" fmla="*/ 11851 h 17"/>
                <a:gd name="T2" fmla="*/ 6 w 12"/>
                <a:gd name="T3" fmla="*/ 4177 h 17"/>
                <a:gd name="T4" fmla="*/ 10 w 12"/>
                <a:gd name="T5" fmla="*/ 2086 h 17"/>
                <a:gd name="T6" fmla="*/ 12 w 1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7">
                  <a:moveTo>
                    <a:pt x="0" y="17"/>
                  </a:moveTo>
                  <a:lnTo>
                    <a:pt x="6" y="6"/>
                  </a:lnTo>
                  <a:lnTo>
                    <a:pt x="10" y="3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Freeform 173">
              <a:extLst>
                <a:ext uri="{FF2B5EF4-FFF2-40B4-BE49-F238E27FC236}">
                  <a16:creationId xmlns:a16="http://schemas.microsoft.com/office/drawing/2014/main" id="{FFCA47E5-A4C8-4B5F-8369-891CE437D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3039"/>
              <a:ext cx="11" cy="22"/>
            </a:xfrm>
            <a:custGeom>
              <a:avLst/>
              <a:gdLst>
                <a:gd name="T0" fmla="*/ 0 w 10"/>
                <a:gd name="T1" fmla="*/ 3993 h 6"/>
                <a:gd name="T2" fmla="*/ 10 w 10"/>
                <a:gd name="T3" fmla="*/ 741 h 6"/>
                <a:gd name="T4" fmla="*/ 15 w 10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lnTo>
                    <a:pt x="5" y="1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Freeform 174">
              <a:extLst>
                <a:ext uri="{FF2B5EF4-FFF2-40B4-BE49-F238E27FC236}">
                  <a16:creationId xmlns:a16="http://schemas.microsoft.com/office/drawing/2014/main" id="{C5954A83-F29A-4387-B397-A805321A9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39"/>
              <a:ext cx="12" cy="22"/>
            </a:xfrm>
            <a:custGeom>
              <a:avLst/>
              <a:gdLst>
                <a:gd name="T0" fmla="*/ 0 w 12"/>
                <a:gd name="T1" fmla="*/ 0 h 6"/>
                <a:gd name="T2" fmla="*/ 6 w 12"/>
                <a:gd name="T3" fmla="*/ 741 h 6"/>
                <a:gd name="T4" fmla="*/ 12 w 12"/>
                <a:gd name="T5" fmla="*/ 3993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6" y="1"/>
                  </a:lnTo>
                  <a:lnTo>
                    <a:pt x="12" y="6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Freeform 175">
              <a:extLst>
                <a:ext uri="{FF2B5EF4-FFF2-40B4-BE49-F238E27FC236}">
                  <a16:creationId xmlns:a16="http://schemas.microsoft.com/office/drawing/2014/main" id="{927E2501-13B6-4C2D-BA3B-EB7FCBDEB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3061"/>
              <a:ext cx="10" cy="67"/>
            </a:xfrm>
            <a:custGeom>
              <a:avLst/>
              <a:gdLst>
                <a:gd name="T0" fmla="*/ 0 w 10"/>
                <a:gd name="T1" fmla="*/ 0 h 18"/>
                <a:gd name="T2" fmla="*/ 2 w 10"/>
                <a:gd name="T3" fmla="*/ 2122 h 18"/>
                <a:gd name="T4" fmla="*/ 6 w 10"/>
                <a:gd name="T5" fmla="*/ 5777 h 18"/>
                <a:gd name="T6" fmla="*/ 10 w 10"/>
                <a:gd name="T7" fmla="*/ 1284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2" y="3"/>
                  </a:lnTo>
                  <a:lnTo>
                    <a:pt x="6" y="8"/>
                  </a:lnTo>
                  <a:lnTo>
                    <a:pt x="10" y="18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Freeform 176">
              <a:extLst>
                <a:ext uri="{FF2B5EF4-FFF2-40B4-BE49-F238E27FC236}">
                  <a16:creationId xmlns:a16="http://schemas.microsoft.com/office/drawing/2014/main" id="{2E06DEEB-43CA-456B-87B9-D1567ADF7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3128"/>
              <a:ext cx="12" cy="89"/>
            </a:xfrm>
            <a:custGeom>
              <a:avLst/>
              <a:gdLst>
                <a:gd name="T0" fmla="*/ 0 w 11"/>
                <a:gd name="T1" fmla="*/ 0 h 24"/>
                <a:gd name="T2" fmla="*/ 5 w 11"/>
                <a:gd name="T3" fmla="*/ 8511 h 24"/>
                <a:gd name="T4" fmla="*/ 16 w 11"/>
                <a:gd name="T5" fmla="*/ 16832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4">
                  <a:moveTo>
                    <a:pt x="0" y="0"/>
                  </a:moveTo>
                  <a:lnTo>
                    <a:pt x="5" y="12"/>
                  </a:lnTo>
                  <a:lnTo>
                    <a:pt x="11" y="24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Freeform 177">
              <a:extLst>
                <a:ext uri="{FF2B5EF4-FFF2-40B4-BE49-F238E27FC236}">
                  <a16:creationId xmlns:a16="http://schemas.microsoft.com/office/drawing/2014/main" id="{0AB20005-CF0E-412D-B7AE-5A926A80B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3217"/>
              <a:ext cx="11" cy="96"/>
            </a:xfrm>
            <a:custGeom>
              <a:avLst/>
              <a:gdLst>
                <a:gd name="T0" fmla="*/ 0 w 11"/>
                <a:gd name="T1" fmla="*/ 0 h 26"/>
                <a:gd name="T2" fmla="*/ 5 w 11"/>
                <a:gd name="T3" fmla="*/ 8917 h 26"/>
                <a:gd name="T4" fmla="*/ 11 w 11"/>
                <a:gd name="T5" fmla="*/ 17819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6">
                  <a:moveTo>
                    <a:pt x="0" y="0"/>
                  </a:moveTo>
                  <a:lnTo>
                    <a:pt x="5" y="13"/>
                  </a:lnTo>
                  <a:lnTo>
                    <a:pt x="11" y="26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Freeform 178">
              <a:extLst>
                <a:ext uri="{FF2B5EF4-FFF2-40B4-BE49-F238E27FC236}">
                  <a16:creationId xmlns:a16="http://schemas.microsoft.com/office/drawing/2014/main" id="{A2E6EF48-1402-4E07-9C0E-47D88E360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" y="3313"/>
              <a:ext cx="12" cy="70"/>
            </a:xfrm>
            <a:custGeom>
              <a:avLst/>
              <a:gdLst>
                <a:gd name="T0" fmla="*/ 0 w 11"/>
                <a:gd name="T1" fmla="*/ 0 h 19"/>
                <a:gd name="T2" fmla="*/ 11 w 11"/>
                <a:gd name="T3" fmla="*/ 6801 h 19"/>
                <a:gd name="T4" fmla="*/ 13 w 11"/>
                <a:gd name="T5" fmla="*/ 10846 h 19"/>
                <a:gd name="T6" fmla="*/ 16 w 11"/>
                <a:gd name="T7" fmla="*/ 12909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lnTo>
                    <a:pt x="6" y="10"/>
                  </a:lnTo>
                  <a:lnTo>
                    <a:pt x="8" y="16"/>
                  </a:lnTo>
                  <a:lnTo>
                    <a:pt x="11" y="19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Freeform 179">
              <a:extLst>
                <a:ext uri="{FF2B5EF4-FFF2-40B4-BE49-F238E27FC236}">
                  <a16:creationId xmlns:a16="http://schemas.microsoft.com/office/drawing/2014/main" id="{58EBA856-DF65-43D5-B580-90729C05B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3383"/>
              <a:ext cx="10" cy="34"/>
            </a:xfrm>
            <a:custGeom>
              <a:avLst/>
              <a:gdLst>
                <a:gd name="T0" fmla="*/ 0 w 10"/>
                <a:gd name="T1" fmla="*/ 0 h 9"/>
                <a:gd name="T2" fmla="*/ 4 w 10"/>
                <a:gd name="T3" fmla="*/ 4696 h 9"/>
                <a:gd name="T4" fmla="*/ 8 w 10"/>
                <a:gd name="T5" fmla="*/ 6094 h 9"/>
                <a:gd name="T6" fmla="*/ 10 w 10"/>
                <a:gd name="T7" fmla="*/ 690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4" y="6"/>
                  </a:lnTo>
                  <a:lnTo>
                    <a:pt x="8" y="8"/>
                  </a:lnTo>
                  <a:lnTo>
                    <a:pt x="10" y="9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180">
              <a:extLst>
                <a:ext uri="{FF2B5EF4-FFF2-40B4-BE49-F238E27FC236}">
                  <a16:creationId xmlns:a16="http://schemas.microsoft.com/office/drawing/2014/main" id="{CE165414-3CF2-479C-9FB3-FE26B3C0F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3405"/>
              <a:ext cx="13" cy="12"/>
            </a:xfrm>
            <a:custGeom>
              <a:avLst/>
              <a:gdLst>
                <a:gd name="T0" fmla="*/ 0 w 12"/>
                <a:gd name="T1" fmla="*/ 3072 h 3"/>
                <a:gd name="T2" fmla="*/ 11 w 12"/>
                <a:gd name="T3" fmla="*/ 3072 h 3"/>
                <a:gd name="T4" fmla="*/ 17 w 12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lnTo>
                    <a:pt x="6" y="3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Freeform 181">
              <a:extLst>
                <a:ext uri="{FF2B5EF4-FFF2-40B4-BE49-F238E27FC236}">
                  <a16:creationId xmlns:a16="http://schemas.microsoft.com/office/drawing/2014/main" id="{2D2701D4-0D3E-455B-92EF-5ECFA6E53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3350"/>
              <a:ext cx="10" cy="55"/>
            </a:xfrm>
            <a:custGeom>
              <a:avLst/>
              <a:gdLst>
                <a:gd name="T0" fmla="*/ 0 w 10"/>
                <a:gd name="T1" fmla="*/ 9962 h 15"/>
                <a:gd name="T2" fmla="*/ 2 w 10"/>
                <a:gd name="T3" fmla="*/ 8672 h 15"/>
                <a:gd name="T4" fmla="*/ 4 w 10"/>
                <a:gd name="T5" fmla="*/ 5969 h 15"/>
                <a:gd name="T6" fmla="*/ 10 w 1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5">
                  <a:moveTo>
                    <a:pt x="0" y="15"/>
                  </a:moveTo>
                  <a:lnTo>
                    <a:pt x="2" y="13"/>
                  </a:lnTo>
                  <a:lnTo>
                    <a:pt x="4" y="9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182">
              <a:extLst>
                <a:ext uri="{FF2B5EF4-FFF2-40B4-BE49-F238E27FC236}">
                  <a16:creationId xmlns:a16="http://schemas.microsoft.com/office/drawing/2014/main" id="{7A5EA9DB-2A1A-4078-8BF7-2B2F9E850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3265"/>
              <a:ext cx="12" cy="85"/>
            </a:xfrm>
            <a:custGeom>
              <a:avLst/>
              <a:gdLst>
                <a:gd name="T0" fmla="*/ 0 w 12"/>
                <a:gd name="T1" fmla="*/ 15843 h 23"/>
                <a:gd name="T2" fmla="*/ 6 w 12"/>
                <a:gd name="T3" fmla="*/ 8932 h 23"/>
                <a:gd name="T4" fmla="*/ 12 w 12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3">
                  <a:moveTo>
                    <a:pt x="0" y="23"/>
                  </a:moveTo>
                  <a:lnTo>
                    <a:pt x="6" y="13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Freeform 183">
              <a:extLst>
                <a:ext uri="{FF2B5EF4-FFF2-40B4-BE49-F238E27FC236}">
                  <a16:creationId xmlns:a16="http://schemas.microsoft.com/office/drawing/2014/main" id="{CB403877-0976-435C-9F57-7C5007027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3172"/>
              <a:ext cx="11" cy="93"/>
            </a:xfrm>
            <a:custGeom>
              <a:avLst/>
              <a:gdLst>
                <a:gd name="T0" fmla="*/ 0 w 10"/>
                <a:gd name="T1" fmla="*/ 17811 h 25"/>
                <a:gd name="T2" fmla="*/ 10 w 10"/>
                <a:gd name="T3" fmla="*/ 8593 h 25"/>
                <a:gd name="T4" fmla="*/ 15 w 10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0" y="25"/>
                  </a:moveTo>
                  <a:lnTo>
                    <a:pt x="5" y="12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184">
              <a:extLst>
                <a:ext uri="{FF2B5EF4-FFF2-40B4-BE49-F238E27FC236}">
                  <a16:creationId xmlns:a16="http://schemas.microsoft.com/office/drawing/2014/main" id="{2BA4FE64-0801-4112-8B15-A5DCB488C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3091"/>
              <a:ext cx="10" cy="81"/>
            </a:xfrm>
            <a:custGeom>
              <a:avLst/>
              <a:gdLst>
                <a:gd name="T0" fmla="*/ 0 w 10"/>
                <a:gd name="T1" fmla="*/ 14871 h 22"/>
                <a:gd name="T2" fmla="*/ 5 w 10"/>
                <a:gd name="T3" fmla="*/ 6793 h 22"/>
                <a:gd name="T4" fmla="*/ 8 w 10"/>
                <a:gd name="T5" fmla="*/ 2750 h 22"/>
                <a:gd name="T6" fmla="*/ 10 w 10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2">
                  <a:moveTo>
                    <a:pt x="0" y="22"/>
                  </a:moveTo>
                  <a:lnTo>
                    <a:pt x="5" y="10"/>
                  </a:lnTo>
                  <a:lnTo>
                    <a:pt x="8" y="4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185">
              <a:extLst>
                <a:ext uri="{FF2B5EF4-FFF2-40B4-BE49-F238E27FC236}">
                  <a16:creationId xmlns:a16="http://schemas.microsoft.com/office/drawing/2014/main" id="{C0A693A7-1162-4BA2-AB0C-EEC753AA8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3042"/>
              <a:ext cx="13" cy="49"/>
            </a:xfrm>
            <a:custGeom>
              <a:avLst/>
              <a:gdLst>
                <a:gd name="T0" fmla="*/ 0 w 12"/>
                <a:gd name="T1" fmla="*/ 9902 h 13"/>
                <a:gd name="T2" fmla="*/ 11 w 12"/>
                <a:gd name="T3" fmla="*/ 3848 h 13"/>
                <a:gd name="T4" fmla="*/ 15 w 12"/>
                <a:gd name="T5" fmla="*/ 1606 h 13"/>
                <a:gd name="T6" fmla="*/ 17 w 12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6" y="5"/>
                  </a:lnTo>
                  <a:lnTo>
                    <a:pt x="10" y="2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Freeform 186">
              <a:extLst>
                <a:ext uri="{FF2B5EF4-FFF2-40B4-BE49-F238E27FC236}">
                  <a16:creationId xmlns:a16="http://schemas.microsoft.com/office/drawing/2014/main" id="{C527996D-87E8-49A3-9F38-35E106BDA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039"/>
              <a:ext cx="10" cy="3"/>
            </a:xfrm>
            <a:custGeom>
              <a:avLst/>
              <a:gdLst>
                <a:gd name="T0" fmla="*/ 0 w 10"/>
                <a:gd name="T1" fmla="*/ 243 h 1"/>
                <a:gd name="T2" fmla="*/ 6 w 10"/>
                <a:gd name="T3" fmla="*/ 0 h 1"/>
                <a:gd name="T4" fmla="*/ 10 w 10"/>
                <a:gd name="T5" fmla="*/ 243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6" y="0"/>
                  </a:lnTo>
                  <a:lnTo>
                    <a:pt x="10" y="1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Freeform 187">
              <a:extLst>
                <a:ext uri="{FF2B5EF4-FFF2-40B4-BE49-F238E27FC236}">
                  <a16:creationId xmlns:a16="http://schemas.microsoft.com/office/drawing/2014/main" id="{6645DD86-1DCF-4A7B-8956-CE1B3D655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3042"/>
              <a:ext cx="11" cy="41"/>
            </a:xfrm>
            <a:custGeom>
              <a:avLst/>
              <a:gdLst>
                <a:gd name="T0" fmla="*/ 0 w 11"/>
                <a:gd name="T1" fmla="*/ 0 h 11"/>
                <a:gd name="T2" fmla="*/ 3 w 11"/>
                <a:gd name="T3" fmla="*/ 1349 h 11"/>
                <a:gd name="T4" fmla="*/ 5 w 11"/>
                <a:gd name="T5" fmla="*/ 3683 h 11"/>
                <a:gd name="T6" fmla="*/ 11 w 11"/>
                <a:gd name="T7" fmla="*/ 792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11" y="11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188">
              <a:extLst>
                <a:ext uri="{FF2B5EF4-FFF2-40B4-BE49-F238E27FC236}">
                  <a16:creationId xmlns:a16="http://schemas.microsoft.com/office/drawing/2014/main" id="{473C5008-A830-4615-A39E-601DAC639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" y="3083"/>
              <a:ext cx="12" cy="78"/>
            </a:xfrm>
            <a:custGeom>
              <a:avLst/>
              <a:gdLst>
                <a:gd name="T0" fmla="*/ 0 w 11"/>
                <a:gd name="T1" fmla="*/ 0 h 21"/>
                <a:gd name="T2" fmla="*/ 5 w 11"/>
                <a:gd name="T3" fmla="*/ 7024 h 21"/>
                <a:gd name="T4" fmla="*/ 16 w 11"/>
                <a:gd name="T5" fmla="*/ 14857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lnTo>
                    <a:pt x="5" y="10"/>
                  </a:lnTo>
                  <a:lnTo>
                    <a:pt x="11" y="21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Freeform 189">
              <a:extLst>
                <a:ext uri="{FF2B5EF4-FFF2-40B4-BE49-F238E27FC236}">
                  <a16:creationId xmlns:a16="http://schemas.microsoft.com/office/drawing/2014/main" id="{64C4E1D8-DA8B-4490-A349-BED499C4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3161"/>
              <a:ext cx="11" cy="100"/>
            </a:xfrm>
            <a:custGeom>
              <a:avLst/>
              <a:gdLst>
                <a:gd name="T0" fmla="*/ 0 w 11"/>
                <a:gd name="T1" fmla="*/ 0 h 27"/>
                <a:gd name="T2" fmla="*/ 3 w 11"/>
                <a:gd name="T3" fmla="*/ 4115 h 27"/>
                <a:gd name="T4" fmla="*/ 6 w 11"/>
                <a:gd name="T5" fmla="*/ 9041 h 27"/>
                <a:gd name="T6" fmla="*/ 11 w 11"/>
                <a:gd name="T7" fmla="*/ 18793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7">
                  <a:moveTo>
                    <a:pt x="0" y="0"/>
                  </a:moveTo>
                  <a:lnTo>
                    <a:pt x="3" y="6"/>
                  </a:lnTo>
                  <a:lnTo>
                    <a:pt x="6" y="13"/>
                  </a:lnTo>
                  <a:lnTo>
                    <a:pt x="11" y="27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Freeform 190">
              <a:extLst>
                <a:ext uri="{FF2B5EF4-FFF2-40B4-BE49-F238E27FC236}">
                  <a16:creationId xmlns:a16="http://schemas.microsoft.com/office/drawing/2014/main" id="{0A37B3DD-D24B-4913-A586-BF3987BC5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3261"/>
              <a:ext cx="11" cy="85"/>
            </a:xfrm>
            <a:custGeom>
              <a:avLst/>
              <a:gdLst>
                <a:gd name="T0" fmla="*/ 0 w 10"/>
                <a:gd name="T1" fmla="*/ 0 h 23"/>
                <a:gd name="T2" fmla="*/ 4 w 10"/>
                <a:gd name="T3" fmla="*/ 8223 h 23"/>
                <a:gd name="T4" fmla="*/ 15 w 10"/>
                <a:gd name="T5" fmla="*/ 1584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lnTo>
                    <a:pt x="4" y="12"/>
                  </a:lnTo>
                  <a:lnTo>
                    <a:pt x="10" y="23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Freeform 191">
              <a:extLst>
                <a:ext uri="{FF2B5EF4-FFF2-40B4-BE49-F238E27FC236}">
                  <a16:creationId xmlns:a16="http://schemas.microsoft.com/office/drawing/2014/main" id="{163020F5-73A9-4C1C-99EF-1749348C7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3346"/>
              <a:ext cx="12" cy="59"/>
            </a:xfrm>
            <a:custGeom>
              <a:avLst/>
              <a:gdLst>
                <a:gd name="T0" fmla="*/ 0 w 12"/>
                <a:gd name="T1" fmla="*/ 0 h 16"/>
                <a:gd name="T2" fmla="*/ 6 w 12"/>
                <a:gd name="T3" fmla="*/ 6118 h 16"/>
                <a:gd name="T4" fmla="*/ 9 w 12"/>
                <a:gd name="T5" fmla="*/ 8116 h 16"/>
                <a:gd name="T6" fmla="*/ 12 w 12"/>
                <a:gd name="T7" fmla="*/ 1093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6" y="9"/>
                  </a:lnTo>
                  <a:lnTo>
                    <a:pt x="9" y="12"/>
                  </a:lnTo>
                  <a:lnTo>
                    <a:pt x="12" y="16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Freeform 192">
              <a:extLst>
                <a:ext uri="{FF2B5EF4-FFF2-40B4-BE49-F238E27FC236}">
                  <a16:creationId xmlns:a16="http://schemas.microsoft.com/office/drawing/2014/main" id="{529169CC-32D5-4518-9098-9033ED7E9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3405"/>
              <a:ext cx="11" cy="12"/>
            </a:xfrm>
            <a:custGeom>
              <a:avLst/>
              <a:gdLst>
                <a:gd name="T0" fmla="*/ 0 w 10"/>
                <a:gd name="T1" fmla="*/ 0 h 3"/>
                <a:gd name="T2" fmla="*/ 4 w 10"/>
                <a:gd name="T3" fmla="*/ 3072 h 3"/>
                <a:gd name="T4" fmla="*/ 15 w 10"/>
                <a:gd name="T5" fmla="*/ 3072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4" y="3"/>
                  </a:lnTo>
                  <a:lnTo>
                    <a:pt x="10" y="3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Freeform 193">
              <a:extLst>
                <a:ext uri="{FF2B5EF4-FFF2-40B4-BE49-F238E27FC236}">
                  <a16:creationId xmlns:a16="http://schemas.microsoft.com/office/drawing/2014/main" id="{67D8E0C7-AEC7-4CB6-8480-14B6F6161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3387"/>
              <a:ext cx="12" cy="30"/>
            </a:xfrm>
            <a:custGeom>
              <a:avLst/>
              <a:gdLst>
                <a:gd name="T0" fmla="*/ 0 w 12"/>
                <a:gd name="T1" fmla="*/ 5963 h 8"/>
                <a:gd name="T2" fmla="*/ 6 w 12"/>
                <a:gd name="T3" fmla="*/ 4541 h 8"/>
                <a:gd name="T4" fmla="*/ 12 w 12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Freeform 194">
              <a:extLst>
                <a:ext uri="{FF2B5EF4-FFF2-40B4-BE49-F238E27FC236}">
                  <a16:creationId xmlns:a16="http://schemas.microsoft.com/office/drawing/2014/main" id="{0160BC03-73F4-4D62-ACF9-11D5A762E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3317"/>
              <a:ext cx="10" cy="70"/>
            </a:xfrm>
            <a:custGeom>
              <a:avLst/>
              <a:gdLst>
                <a:gd name="T0" fmla="*/ 0 w 10"/>
                <a:gd name="T1" fmla="*/ 12909 h 19"/>
                <a:gd name="T2" fmla="*/ 2 w 10"/>
                <a:gd name="T3" fmla="*/ 10846 h 19"/>
                <a:gd name="T4" fmla="*/ 5 w 10"/>
                <a:gd name="T5" fmla="*/ 6801 h 19"/>
                <a:gd name="T6" fmla="*/ 10 w 10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9">
                  <a:moveTo>
                    <a:pt x="0" y="19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Freeform 195">
              <a:extLst>
                <a:ext uri="{FF2B5EF4-FFF2-40B4-BE49-F238E27FC236}">
                  <a16:creationId xmlns:a16="http://schemas.microsoft.com/office/drawing/2014/main" id="{CE22780A-079A-4D09-9CA1-3FD009689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3228"/>
              <a:ext cx="11" cy="89"/>
            </a:xfrm>
            <a:custGeom>
              <a:avLst/>
              <a:gdLst>
                <a:gd name="T0" fmla="*/ 0 w 10"/>
                <a:gd name="T1" fmla="*/ 16832 h 24"/>
                <a:gd name="T2" fmla="*/ 10 w 10"/>
                <a:gd name="T3" fmla="*/ 8511 h 24"/>
                <a:gd name="T4" fmla="*/ 15 w 10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5" y="12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Freeform 196">
              <a:extLst>
                <a:ext uri="{FF2B5EF4-FFF2-40B4-BE49-F238E27FC236}">
                  <a16:creationId xmlns:a16="http://schemas.microsoft.com/office/drawing/2014/main" id="{395F885B-0099-49E9-944C-79225851D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" y="3131"/>
              <a:ext cx="12" cy="97"/>
            </a:xfrm>
            <a:custGeom>
              <a:avLst/>
              <a:gdLst>
                <a:gd name="T0" fmla="*/ 0 w 12"/>
                <a:gd name="T1" fmla="*/ 18803 h 26"/>
                <a:gd name="T2" fmla="*/ 6 w 12"/>
                <a:gd name="T3" fmla="*/ 9506 h 26"/>
                <a:gd name="T4" fmla="*/ 10 w 12"/>
                <a:gd name="T5" fmla="*/ 4261 h 26"/>
                <a:gd name="T6" fmla="*/ 12 w 12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6" y="13"/>
                  </a:lnTo>
                  <a:lnTo>
                    <a:pt x="10" y="6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Freeform 197">
              <a:extLst>
                <a:ext uri="{FF2B5EF4-FFF2-40B4-BE49-F238E27FC236}">
                  <a16:creationId xmlns:a16="http://schemas.microsoft.com/office/drawing/2014/main" id="{7545BB0D-16BE-4A58-ACE9-E4FACA76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3065"/>
              <a:ext cx="11" cy="66"/>
            </a:xfrm>
            <a:custGeom>
              <a:avLst/>
              <a:gdLst>
                <a:gd name="T0" fmla="*/ 0 w 10"/>
                <a:gd name="T1" fmla="*/ 11924 h 18"/>
                <a:gd name="T2" fmla="*/ 11 w 10"/>
                <a:gd name="T3" fmla="*/ 5229 h 18"/>
                <a:gd name="T4" fmla="*/ 13 w 10"/>
                <a:gd name="T5" fmla="*/ 1976 h 18"/>
                <a:gd name="T6" fmla="*/ 15 w 1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6" y="8"/>
                  </a:lnTo>
                  <a:lnTo>
                    <a:pt x="8" y="3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Freeform 198">
              <a:extLst>
                <a:ext uri="{FF2B5EF4-FFF2-40B4-BE49-F238E27FC236}">
                  <a16:creationId xmlns:a16="http://schemas.microsoft.com/office/drawing/2014/main" id="{4C4DE888-FCE9-442C-9820-34147A779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3039"/>
              <a:ext cx="11" cy="26"/>
            </a:xfrm>
            <a:custGeom>
              <a:avLst/>
              <a:gdLst>
                <a:gd name="T0" fmla="*/ 0 w 11"/>
                <a:gd name="T1" fmla="*/ 4966 h 7"/>
                <a:gd name="T2" fmla="*/ 5 w 11"/>
                <a:gd name="T3" fmla="*/ 1337 h 7"/>
                <a:gd name="T4" fmla="*/ 11 w 11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lnTo>
                    <a:pt x="5" y="2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Freeform 199">
              <a:extLst>
                <a:ext uri="{FF2B5EF4-FFF2-40B4-BE49-F238E27FC236}">
                  <a16:creationId xmlns:a16="http://schemas.microsoft.com/office/drawing/2014/main" id="{CAF9AC6F-44EC-4E94-9C96-AE298E85A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3039"/>
              <a:ext cx="12" cy="15"/>
            </a:xfrm>
            <a:custGeom>
              <a:avLst/>
              <a:gdLst>
                <a:gd name="T0" fmla="*/ 0 w 11"/>
                <a:gd name="T1" fmla="*/ 0 h 4"/>
                <a:gd name="T2" fmla="*/ 5 w 11"/>
                <a:gd name="T3" fmla="*/ 788 h 4"/>
                <a:gd name="T4" fmla="*/ 16 w 11"/>
                <a:gd name="T5" fmla="*/ 2955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5" y="1"/>
                  </a:lnTo>
                  <a:lnTo>
                    <a:pt x="11" y="4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Freeform 200">
              <a:extLst>
                <a:ext uri="{FF2B5EF4-FFF2-40B4-BE49-F238E27FC236}">
                  <a16:creationId xmlns:a16="http://schemas.microsoft.com/office/drawing/2014/main" id="{7153B4F0-2F12-4494-97EA-2D511C2AD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3054"/>
              <a:ext cx="11" cy="63"/>
            </a:xfrm>
            <a:custGeom>
              <a:avLst/>
              <a:gdLst>
                <a:gd name="T0" fmla="*/ 0 w 11"/>
                <a:gd name="T1" fmla="*/ 0 h 17"/>
                <a:gd name="T2" fmla="*/ 3 w 11"/>
                <a:gd name="T3" fmla="*/ 2857 h 17"/>
                <a:gd name="T4" fmla="*/ 6 w 11"/>
                <a:gd name="T5" fmla="*/ 4888 h 17"/>
                <a:gd name="T6" fmla="*/ 11 w 11"/>
                <a:gd name="T7" fmla="*/ 1185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7">
                  <a:moveTo>
                    <a:pt x="0" y="0"/>
                  </a:moveTo>
                  <a:lnTo>
                    <a:pt x="3" y="4"/>
                  </a:lnTo>
                  <a:lnTo>
                    <a:pt x="6" y="7"/>
                  </a:lnTo>
                  <a:lnTo>
                    <a:pt x="11" y="17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Freeform 201">
              <a:extLst>
                <a:ext uri="{FF2B5EF4-FFF2-40B4-BE49-F238E27FC236}">
                  <a16:creationId xmlns:a16="http://schemas.microsoft.com/office/drawing/2014/main" id="{A3B3F6BA-107A-40B0-975E-3C575B7B3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3117"/>
              <a:ext cx="10" cy="88"/>
            </a:xfrm>
            <a:custGeom>
              <a:avLst/>
              <a:gdLst>
                <a:gd name="T0" fmla="*/ 0 w 10"/>
                <a:gd name="T1" fmla="*/ 0 h 24"/>
                <a:gd name="T2" fmla="*/ 2 w 10"/>
                <a:gd name="T3" fmla="*/ 3252 h 24"/>
                <a:gd name="T4" fmla="*/ 4 w 10"/>
                <a:gd name="T5" fmla="*/ 7245 h 24"/>
                <a:gd name="T6" fmla="*/ 10 w 10"/>
                <a:gd name="T7" fmla="*/ 1591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4">
                  <a:moveTo>
                    <a:pt x="0" y="0"/>
                  </a:moveTo>
                  <a:lnTo>
                    <a:pt x="2" y="5"/>
                  </a:lnTo>
                  <a:lnTo>
                    <a:pt x="4" y="11"/>
                  </a:lnTo>
                  <a:lnTo>
                    <a:pt x="10" y="24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Freeform 202">
              <a:extLst>
                <a:ext uri="{FF2B5EF4-FFF2-40B4-BE49-F238E27FC236}">
                  <a16:creationId xmlns:a16="http://schemas.microsoft.com/office/drawing/2014/main" id="{F77055C0-10FD-46C6-B320-B41DFE41F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3205"/>
              <a:ext cx="13" cy="93"/>
            </a:xfrm>
            <a:custGeom>
              <a:avLst/>
              <a:gdLst>
                <a:gd name="T0" fmla="*/ 0 w 12"/>
                <a:gd name="T1" fmla="*/ 0 h 25"/>
                <a:gd name="T2" fmla="*/ 11 w 12"/>
                <a:gd name="T3" fmla="*/ 8593 h 25"/>
                <a:gd name="T4" fmla="*/ 17 w 12"/>
                <a:gd name="T5" fmla="*/ 17811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5">
                  <a:moveTo>
                    <a:pt x="0" y="0"/>
                  </a:moveTo>
                  <a:lnTo>
                    <a:pt x="6" y="12"/>
                  </a:lnTo>
                  <a:lnTo>
                    <a:pt x="12" y="25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Freeform 203">
              <a:extLst>
                <a:ext uri="{FF2B5EF4-FFF2-40B4-BE49-F238E27FC236}">
                  <a16:creationId xmlns:a16="http://schemas.microsoft.com/office/drawing/2014/main" id="{3CA8A317-492C-4E57-8D82-5F3D9A68F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3298"/>
              <a:ext cx="10" cy="78"/>
            </a:xfrm>
            <a:custGeom>
              <a:avLst/>
              <a:gdLst>
                <a:gd name="T0" fmla="*/ 0 w 10"/>
                <a:gd name="T1" fmla="*/ 0 h 21"/>
                <a:gd name="T2" fmla="*/ 4 w 10"/>
                <a:gd name="T3" fmla="*/ 8554 h 21"/>
                <a:gd name="T4" fmla="*/ 8 w 10"/>
                <a:gd name="T5" fmla="*/ 11217 h 21"/>
                <a:gd name="T6" fmla="*/ 10 w 10"/>
                <a:gd name="T7" fmla="*/ 14857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1">
                  <a:moveTo>
                    <a:pt x="0" y="0"/>
                  </a:moveTo>
                  <a:lnTo>
                    <a:pt x="4" y="12"/>
                  </a:lnTo>
                  <a:lnTo>
                    <a:pt x="8" y="16"/>
                  </a:lnTo>
                  <a:lnTo>
                    <a:pt x="10" y="21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Freeform 204">
              <a:extLst>
                <a:ext uri="{FF2B5EF4-FFF2-40B4-BE49-F238E27FC236}">
                  <a16:creationId xmlns:a16="http://schemas.microsoft.com/office/drawing/2014/main" id="{2B39909C-AE14-4F36-BC87-4DA5A23B5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3376"/>
              <a:ext cx="13" cy="41"/>
            </a:xfrm>
            <a:custGeom>
              <a:avLst/>
              <a:gdLst>
                <a:gd name="T0" fmla="*/ 0 w 12"/>
                <a:gd name="T1" fmla="*/ 0 h 11"/>
                <a:gd name="T2" fmla="*/ 11 w 12"/>
                <a:gd name="T3" fmla="*/ 5028 h 11"/>
                <a:gd name="T4" fmla="*/ 14 w 12"/>
                <a:gd name="T5" fmla="*/ 7141 h 11"/>
                <a:gd name="T6" fmla="*/ 17 w 12"/>
                <a:gd name="T7" fmla="*/ 792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6" y="7"/>
                  </a:lnTo>
                  <a:lnTo>
                    <a:pt x="9" y="10"/>
                  </a:lnTo>
                  <a:lnTo>
                    <a:pt x="12" y="11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Freeform 205">
              <a:extLst>
                <a:ext uri="{FF2B5EF4-FFF2-40B4-BE49-F238E27FC236}">
                  <a16:creationId xmlns:a16="http://schemas.microsoft.com/office/drawing/2014/main" id="{D3CD7529-0116-4B51-AB5E-BF508A3F1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3409"/>
              <a:ext cx="10" cy="15"/>
            </a:xfrm>
            <a:custGeom>
              <a:avLst/>
              <a:gdLst>
                <a:gd name="T0" fmla="*/ 0 w 10"/>
                <a:gd name="T1" fmla="*/ 1590 h 4"/>
                <a:gd name="T2" fmla="*/ 2 w 10"/>
                <a:gd name="T3" fmla="*/ 2955 h 4"/>
                <a:gd name="T4" fmla="*/ 5 w 10"/>
                <a:gd name="T5" fmla="*/ 1590 h 4"/>
                <a:gd name="T6" fmla="*/ 10 w 10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Freeform 206">
              <a:extLst>
                <a:ext uri="{FF2B5EF4-FFF2-40B4-BE49-F238E27FC236}">
                  <a16:creationId xmlns:a16="http://schemas.microsoft.com/office/drawing/2014/main" id="{B665B17C-33D0-4A84-83BA-C1E20D734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3361"/>
              <a:ext cx="11" cy="48"/>
            </a:xfrm>
            <a:custGeom>
              <a:avLst/>
              <a:gdLst>
                <a:gd name="T0" fmla="*/ 0 w 10"/>
                <a:gd name="T1" fmla="*/ 8917 h 13"/>
                <a:gd name="T2" fmla="*/ 10 w 10"/>
                <a:gd name="T3" fmla="*/ 5590 h 13"/>
                <a:gd name="T4" fmla="*/ 15 w 1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5" y="8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129" name="Group 313">
            <a:extLst>
              <a:ext uri="{FF2B5EF4-FFF2-40B4-BE49-F238E27FC236}">
                <a16:creationId xmlns:a16="http://schemas.microsoft.com/office/drawing/2014/main" id="{4CE26A60-1800-4E35-B523-DBA92127587D}"/>
              </a:ext>
            </a:extLst>
          </p:cNvPr>
          <p:cNvGrpSpPr>
            <a:grpSpLocks/>
          </p:cNvGrpSpPr>
          <p:nvPr/>
        </p:nvGrpSpPr>
        <p:grpSpPr bwMode="auto">
          <a:xfrm>
            <a:off x="4989513" y="3282950"/>
            <a:ext cx="2292350" cy="617538"/>
            <a:chOff x="2463" y="3032"/>
            <a:chExt cx="1444" cy="389"/>
          </a:xfrm>
        </p:grpSpPr>
        <p:sp>
          <p:nvSpPr>
            <p:cNvPr id="15374" name="Freeform 207">
              <a:extLst>
                <a:ext uri="{FF2B5EF4-FFF2-40B4-BE49-F238E27FC236}">
                  <a16:creationId xmlns:a16="http://schemas.microsoft.com/office/drawing/2014/main" id="{9B8F3766-C90D-4080-B030-5DCF4C760B34}"/>
                </a:ext>
              </a:extLst>
            </p:cNvPr>
            <p:cNvSpPr>
              <a:spLocks/>
            </p:cNvSpPr>
            <p:nvPr/>
          </p:nvSpPr>
          <p:spPr bwMode="auto">
            <a:xfrm rot="240000">
              <a:off x="2463" y="3284"/>
              <a:ext cx="12" cy="85"/>
            </a:xfrm>
            <a:custGeom>
              <a:avLst/>
              <a:gdLst>
                <a:gd name="T0" fmla="*/ 0 w 12"/>
                <a:gd name="T1" fmla="*/ 15843 h 23"/>
                <a:gd name="T2" fmla="*/ 3 w 12"/>
                <a:gd name="T3" fmla="*/ 13072 h 23"/>
                <a:gd name="T4" fmla="*/ 6 w 12"/>
                <a:gd name="T5" fmla="*/ 8932 h 23"/>
                <a:gd name="T6" fmla="*/ 12 w 12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3">
                  <a:moveTo>
                    <a:pt x="0" y="23"/>
                  </a:moveTo>
                  <a:lnTo>
                    <a:pt x="3" y="19"/>
                  </a:lnTo>
                  <a:lnTo>
                    <a:pt x="6" y="13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259">
              <a:extLst>
                <a:ext uri="{FF2B5EF4-FFF2-40B4-BE49-F238E27FC236}">
                  <a16:creationId xmlns:a16="http://schemas.microsoft.com/office/drawing/2014/main" id="{EBB3F47B-9150-4ECA-A8E9-7AE6AF2BE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3247"/>
              <a:ext cx="24" cy="92"/>
            </a:xfrm>
            <a:custGeom>
              <a:avLst/>
              <a:gdLst>
                <a:gd name="T0" fmla="*/ 0 w 10"/>
                <a:gd name="T1" fmla="*/ 16902 h 25"/>
                <a:gd name="T2" fmla="*/ 168 w 10"/>
                <a:gd name="T3" fmla="*/ 12851 h 25"/>
                <a:gd name="T4" fmla="*/ 334 w 10"/>
                <a:gd name="T5" fmla="*/ 8817 h 25"/>
                <a:gd name="T6" fmla="*/ 802 w 10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5">
                  <a:moveTo>
                    <a:pt x="0" y="25"/>
                  </a:moveTo>
                  <a:lnTo>
                    <a:pt x="2" y="19"/>
                  </a:lnTo>
                  <a:lnTo>
                    <a:pt x="4" y="13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260">
              <a:extLst>
                <a:ext uri="{FF2B5EF4-FFF2-40B4-BE49-F238E27FC236}">
                  <a16:creationId xmlns:a16="http://schemas.microsoft.com/office/drawing/2014/main" id="{9360F507-1195-45C5-A72A-20512CA04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3154"/>
              <a:ext cx="27" cy="93"/>
            </a:xfrm>
            <a:custGeom>
              <a:avLst/>
              <a:gdLst>
                <a:gd name="T0" fmla="*/ 0 w 12"/>
                <a:gd name="T1" fmla="*/ 17811 h 25"/>
                <a:gd name="T2" fmla="*/ 365 w 12"/>
                <a:gd name="T3" fmla="*/ 9218 h 25"/>
                <a:gd name="T4" fmla="*/ 693 w 12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6" y="13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261">
              <a:extLst>
                <a:ext uri="{FF2B5EF4-FFF2-40B4-BE49-F238E27FC236}">
                  <a16:creationId xmlns:a16="http://schemas.microsoft.com/office/drawing/2014/main" id="{A10883CE-B03A-409E-AD74-C112868F3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3076"/>
              <a:ext cx="24" cy="78"/>
            </a:xfrm>
            <a:custGeom>
              <a:avLst/>
              <a:gdLst>
                <a:gd name="T0" fmla="*/ 0 w 10"/>
                <a:gd name="T1" fmla="*/ 14857 h 21"/>
                <a:gd name="T2" fmla="*/ 403 w 10"/>
                <a:gd name="T3" fmla="*/ 7024 h 21"/>
                <a:gd name="T4" fmla="*/ 634 w 10"/>
                <a:gd name="T5" fmla="*/ 3644 h 21"/>
                <a:gd name="T6" fmla="*/ 802 w 10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1">
                  <a:moveTo>
                    <a:pt x="0" y="21"/>
                  </a:moveTo>
                  <a:lnTo>
                    <a:pt x="5" y="10"/>
                  </a:lnTo>
                  <a:lnTo>
                    <a:pt x="8" y="5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262">
              <a:extLst>
                <a:ext uri="{FF2B5EF4-FFF2-40B4-BE49-F238E27FC236}">
                  <a16:creationId xmlns:a16="http://schemas.microsoft.com/office/drawing/2014/main" id="{94E8F4B9-94C5-4D10-B903-951B425E8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3036"/>
              <a:ext cx="23" cy="40"/>
            </a:xfrm>
            <a:custGeom>
              <a:avLst/>
              <a:gdLst>
                <a:gd name="T0" fmla="*/ 0 w 10"/>
                <a:gd name="T1" fmla="*/ 6967 h 11"/>
                <a:gd name="T2" fmla="*/ 338 w 10"/>
                <a:gd name="T3" fmla="*/ 2644 h 11"/>
                <a:gd name="T4" fmla="*/ 497 w 10"/>
                <a:gd name="T5" fmla="*/ 1204 h 11"/>
                <a:gd name="T6" fmla="*/ 646 w 10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5" y="4"/>
                  </a:lnTo>
                  <a:lnTo>
                    <a:pt x="8" y="2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263">
              <a:extLst>
                <a:ext uri="{FF2B5EF4-FFF2-40B4-BE49-F238E27FC236}">
                  <a16:creationId xmlns:a16="http://schemas.microsoft.com/office/drawing/2014/main" id="{09951000-9FDA-4B88-9AD3-102E94DDD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3032"/>
              <a:ext cx="28" cy="7"/>
            </a:xfrm>
            <a:custGeom>
              <a:avLst/>
              <a:gdLst>
                <a:gd name="T0" fmla="*/ 0 w 12"/>
                <a:gd name="T1" fmla="*/ 602 h 2"/>
                <a:gd name="T2" fmla="*/ 420 w 12"/>
                <a:gd name="T3" fmla="*/ 0 h 2"/>
                <a:gd name="T4" fmla="*/ 828 w 12"/>
                <a:gd name="T5" fmla="*/ 1078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">
                  <a:moveTo>
                    <a:pt x="0" y="1"/>
                  </a:moveTo>
                  <a:lnTo>
                    <a:pt x="6" y="0"/>
                  </a:lnTo>
                  <a:lnTo>
                    <a:pt x="12" y="2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64">
              <a:extLst>
                <a:ext uri="{FF2B5EF4-FFF2-40B4-BE49-F238E27FC236}">
                  <a16:creationId xmlns:a16="http://schemas.microsoft.com/office/drawing/2014/main" id="{577660C6-D29F-44AC-8653-28863B8DE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039"/>
              <a:ext cx="23" cy="52"/>
            </a:xfrm>
            <a:custGeom>
              <a:avLst/>
              <a:gdLst>
                <a:gd name="T0" fmla="*/ 0 w 10"/>
                <a:gd name="T1" fmla="*/ 0 h 14"/>
                <a:gd name="T2" fmla="*/ 147 w 10"/>
                <a:gd name="T3" fmla="*/ 1337 h 14"/>
                <a:gd name="T4" fmla="*/ 338 w 10"/>
                <a:gd name="T5" fmla="*/ 4208 h 14"/>
                <a:gd name="T6" fmla="*/ 646 w 10"/>
                <a:gd name="T7" fmla="*/ 9891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0" y="0"/>
                  </a:moveTo>
                  <a:lnTo>
                    <a:pt x="2" y="2"/>
                  </a:lnTo>
                  <a:lnTo>
                    <a:pt x="5" y="6"/>
                  </a:lnTo>
                  <a:lnTo>
                    <a:pt x="10" y="14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65">
              <a:extLst>
                <a:ext uri="{FF2B5EF4-FFF2-40B4-BE49-F238E27FC236}">
                  <a16:creationId xmlns:a16="http://schemas.microsoft.com/office/drawing/2014/main" id="{442580F8-1840-498F-B5C1-7E3290342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091"/>
              <a:ext cx="28" cy="82"/>
            </a:xfrm>
            <a:custGeom>
              <a:avLst/>
              <a:gdLst>
                <a:gd name="T0" fmla="*/ 0 w 12"/>
                <a:gd name="T1" fmla="*/ 0 h 22"/>
                <a:gd name="T2" fmla="*/ 420 w 12"/>
                <a:gd name="T3" fmla="*/ 7141 h 22"/>
                <a:gd name="T4" fmla="*/ 828 w 12"/>
                <a:gd name="T5" fmla="*/ 1585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2">
                  <a:moveTo>
                    <a:pt x="0" y="0"/>
                  </a:moveTo>
                  <a:lnTo>
                    <a:pt x="6" y="10"/>
                  </a:lnTo>
                  <a:lnTo>
                    <a:pt x="12" y="22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66">
              <a:extLst>
                <a:ext uri="{FF2B5EF4-FFF2-40B4-BE49-F238E27FC236}">
                  <a16:creationId xmlns:a16="http://schemas.microsoft.com/office/drawing/2014/main" id="{16601B90-FD68-4041-8E10-BB47A648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3173"/>
              <a:ext cx="24" cy="96"/>
            </a:xfrm>
            <a:custGeom>
              <a:avLst/>
              <a:gdLst>
                <a:gd name="T0" fmla="*/ 0 w 10"/>
                <a:gd name="T1" fmla="*/ 0 h 26"/>
                <a:gd name="T2" fmla="*/ 473 w 10"/>
                <a:gd name="T3" fmla="*/ 8153 h 26"/>
                <a:gd name="T4" fmla="*/ 802 w 10"/>
                <a:gd name="T5" fmla="*/ 17819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6">
                  <a:moveTo>
                    <a:pt x="0" y="0"/>
                  </a:moveTo>
                  <a:lnTo>
                    <a:pt x="6" y="12"/>
                  </a:lnTo>
                  <a:lnTo>
                    <a:pt x="10" y="26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67">
              <a:extLst>
                <a:ext uri="{FF2B5EF4-FFF2-40B4-BE49-F238E27FC236}">
                  <a16:creationId xmlns:a16="http://schemas.microsoft.com/office/drawing/2014/main" id="{16BC43DF-C982-46E7-8D63-BB4B85B51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3269"/>
              <a:ext cx="25" cy="82"/>
            </a:xfrm>
            <a:custGeom>
              <a:avLst/>
              <a:gdLst>
                <a:gd name="T0" fmla="*/ 0 w 11"/>
                <a:gd name="T1" fmla="*/ 0 h 22"/>
                <a:gd name="T2" fmla="*/ 295 w 11"/>
                <a:gd name="T3" fmla="*/ 8696 h 22"/>
                <a:gd name="T4" fmla="*/ 670 w 11"/>
                <a:gd name="T5" fmla="*/ 1585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2">
                  <a:moveTo>
                    <a:pt x="0" y="0"/>
                  </a:moveTo>
                  <a:lnTo>
                    <a:pt x="5" y="12"/>
                  </a:lnTo>
                  <a:lnTo>
                    <a:pt x="11" y="22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68">
              <a:extLst>
                <a:ext uri="{FF2B5EF4-FFF2-40B4-BE49-F238E27FC236}">
                  <a16:creationId xmlns:a16="http://schemas.microsoft.com/office/drawing/2014/main" id="{C5770C31-911A-4AC5-AFB4-20E37D899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3351"/>
              <a:ext cx="26" cy="55"/>
            </a:xfrm>
            <a:custGeom>
              <a:avLst/>
              <a:gdLst>
                <a:gd name="T0" fmla="*/ 0 w 11"/>
                <a:gd name="T1" fmla="*/ 0 h 15"/>
                <a:gd name="T2" fmla="*/ 369 w 11"/>
                <a:gd name="T3" fmla="*/ 5969 h 15"/>
                <a:gd name="T4" fmla="*/ 659 w 11"/>
                <a:gd name="T5" fmla="*/ 8672 h 15"/>
                <a:gd name="T6" fmla="*/ 804 w 11"/>
                <a:gd name="T7" fmla="*/ 996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5">
                  <a:moveTo>
                    <a:pt x="0" y="0"/>
                  </a:moveTo>
                  <a:lnTo>
                    <a:pt x="5" y="9"/>
                  </a:lnTo>
                  <a:lnTo>
                    <a:pt x="9" y="13"/>
                  </a:lnTo>
                  <a:lnTo>
                    <a:pt x="11" y="15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69">
              <a:extLst>
                <a:ext uri="{FF2B5EF4-FFF2-40B4-BE49-F238E27FC236}">
                  <a16:creationId xmlns:a16="http://schemas.microsoft.com/office/drawing/2014/main" id="{0ED9613F-8FF3-43D3-B856-B9A0AFC8A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3406"/>
              <a:ext cx="26" cy="8"/>
            </a:xfrm>
            <a:custGeom>
              <a:avLst/>
              <a:gdLst>
                <a:gd name="T0" fmla="*/ 0 w 11"/>
                <a:gd name="T1" fmla="*/ 0 h 2"/>
                <a:gd name="T2" fmla="*/ 435 w 11"/>
                <a:gd name="T3" fmla="*/ 2048 h 2"/>
                <a:gd name="T4" fmla="*/ 804 w 11"/>
                <a:gd name="T5" fmla="*/ 2048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6" y="2"/>
                  </a:lnTo>
                  <a:lnTo>
                    <a:pt x="11" y="2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70">
              <a:extLst>
                <a:ext uri="{FF2B5EF4-FFF2-40B4-BE49-F238E27FC236}">
                  <a16:creationId xmlns:a16="http://schemas.microsoft.com/office/drawing/2014/main" id="{E0AFB1A1-7977-4CAC-8E74-276D2CBA4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3377"/>
              <a:ext cx="23" cy="37"/>
            </a:xfrm>
            <a:custGeom>
              <a:avLst/>
              <a:gdLst>
                <a:gd name="T0" fmla="*/ 0 w 10"/>
                <a:gd name="T1" fmla="*/ 6941 h 10"/>
                <a:gd name="T2" fmla="*/ 147 w 10"/>
                <a:gd name="T3" fmla="*/ 6175 h 10"/>
                <a:gd name="T4" fmla="*/ 253 w 10"/>
                <a:gd name="T5" fmla="*/ 4862 h 10"/>
                <a:gd name="T6" fmla="*/ 646 w 10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2" y="9"/>
                  </a:lnTo>
                  <a:lnTo>
                    <a:pt x="4" y="7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1">
              <a:extLst>
                <a:ext uri="{FF2B5EF4-FFF2-40B4-BE49-F238E27FC236}">
                  <a16:creationId xmlns:a16="http://schemas.microsoft.com/office/drawing/2014/main" id="{1856D32B-9F10-4B49-AB64-DDCA341DD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3302"/>
              <a:ext cx="28" cy="75"/>
            </a:xfrm>
            <a:custGeom>
              <a:avLst/>
              <a:gdLst>
                <a:gd name="T0" fmla="*/ 0 w 12"/>
                <a:gd name="T1" fmla="*/ 14824 h 20"/>
                <a:gd name="T2" fmla="*/ 420 w 12"/>
                <a:gd name="T3" fmla="*/ 8130 h 20"/>
                <a:gd name="T4" fmla="*/ 828 w 12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0">
                  <a:moveTo>
                    <a:pt x="0" y="20"/>
                  </a:moveTo>
                  <a:lnTo>
                    <a:pt x="6" y="11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72">
              <a:extLst>
                <a:ext uri="{FF2B5EF4-FFF2-40B4-BE49-F238E27FC236}">
                  <a16:creationId xmlns:a16="http://schemas.microsoft.com/office/drawing/2014/main" id="{2E3A9362-79C2-4E30-8DD7-D8A84097C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3210"/>
              <a:ext cx="23" cy="92"/>
            </a:xfrm>
            <a:custGeom>
              <a:avLst/>
              <a:gdLst>
                <a:gd name="T0" fmla="*/ 0 w 10"/>
                <a:gd name="T1" fmla="*/ 16902 h 25"/>
                <a:gd name="T2" fmla="*/ 338 w 10"/>
                <a:gd name="T3" fmla="*/ 8817 h 25"/>
                <a:gd name="T4" fmla="*/ 646 w 10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0" y="25"/>
                  </a:moveTo>
                  <a:lnTo>
                    <a:pt x="5" y="13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73">
              <a:extLst>
                <a:ext uri="{FF2B5EF4-FFF2-40B4-BE49-F238E27FC236}">
                  <a16:creationId xmlns:a16="http://schemas.microsoft.com/office/drawing/2014/main" id="{8A019CCC-8A4B-4DAE-A8D8-314097DA2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3121"/>
              <a:ext cx="24" cy="89"/>
            </a:xfrm>
            <a:custGeom>
              <a:avLst/>
              <a:gdLst>
                <a:gd name="T0" fmla="*/ 0 w 10"/>
                <a:gd name="T1" fmla="*/ 16832 h 24"/>
                <a:gd name="T2" fmla="*/ 403 w 10"/>
                <a:gd name="T3" fmla="*/ 7758 h 24"/>
                <a:gd name="T4" fmla="*/ 802 w 10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5" y="11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274">
              <a:extLst>
                <a:ext uri="{FF2B5EF4-FFF2-40B4-BE49-F238E27FC236}">
                  <a16:creationId xmlns:a16="http://schemas.microsoft.com/office/drawing/2014/main" id="{60F74D1B-936D-4C35-8635-9ED217D36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3058"/>
              <a:ext cx="28" cy="63"/>
            </a:xfrm>
            <a:custGeom>
              <a:avLst/>
              <a:gdLst>
                <a:gd name="T0" fmla="*/ 0 w 12"/>
                <a:gd name="T1" fmla="*/ 11851 h 17"/>
                <a:gd name="T2" fmla="*/ 420 w 12"/>
                <a:gd name="T3" fmla="*/ 4177 h 17"/>
                <a:gd name="T4" fmla="*/ 686 w 12"/>
                <a:gd name="T5" fmla="*/ 2086 h 17"/>
                <a:gd name="T6" fmla="*/ 828 w 1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7">
                  <a:moveTo>
                    <a:pt x="0" y="17"/>
                  </a:moveTo>
                  <a:lnTo>
                    <a:pt x="6" y="6"/>
                  </a:lnTo>
                  <a:lnTo>
                    <a:pt x="10" y="3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275">
              <a:extLst>
                <a:ext uri="{FF2B5EF4-FFF2-40B4-BE49-F238E27FC236}">
                  <a16:creationId xmlns:a16="http://schemas.microsoft.com/office/drawing/2014/main" id="{DA95325A-1ABC-422C-8D94-E02D5C5E6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3036"/>
              <a:ext cx="23" cy="22"/>
            </a:xfrm>
            <a:custGeom>
              <a:avLst/>
              <a:gdLst>
                <a:gd name="T0" fmla="*/ 0 w 10"/>
                <a:gd name="T1" fmla="*/ 3993 h 6"/>
                <a:gd name="T2" fmla="*/ 338 w 10"/>
                <a:gd name="T3" fmla="*/ 741 h 6"/>
                <a:gd name="T4" fmla="*/ 646 w 10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lnTo>
                    <a:pt x="5" y="1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276">
              <a:extLst>
                <a:ext uri="{FF2B5EF4-FFF2-40B4-BE49-F238E27FC236}">
                  <a16:creationId xmlns:a16="http://schemas.microsoft.com/office/drawing/2014/main" id="{2713239C-5CBC-4DF4-A756-D4651E1E2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3036"/>
              <a:ext cx="28" cy="22"/>
            </a:xfrm>
            <a:custGeom>
              <a:avLst/>
              <a:gdLst>
                <a:gd name="T0" fmla="*/ 0 w 12"/>
                <a:gd name="T1" fmla="*/ 0 h 6"/>
                <a:gd name="T2" fmla="*/ 420 w 12"/>
                <a:gd name="T3" fmla="*/ 741 h 6"/>
                <a:gd name="T4" fmla="*/ 828 w 12"/>
                <a:gd name="T5" fmla="*/ 3993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6" y="1"/>
                  </a:lnTo>
                  <a:lnTo>
                    <a:pt x="12" y="6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277">
              <a:extLst>
                <a:ext uri="{FF2B5EF4-FFF2-40B4-BE49-F238E27FC236}">
                  <a16:creationId xmlns:a16="http://schemas.microsoft.com/office/drawing/2014/main" id="{527D860E-8317-4538-B031-F700C44F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3058"/>
              <a:ext cx="23" cy="67"/>
            </a:xfrm>
            <a:custGeom>
              <a:avLst/>
              <a:gdLst>
                <a:gd name="T0" fmla="*/ 0 w 10"/>
                <a:gd name="T1" fmla="*/ 0 h 18"/>
                <a:gd name="T2" fmla="*/ 147 w 10"/>
                <a:gd name="T3" fmla="*/ 2122 h 18"/>
                <a:gd name="T4" fmla="*/ 391 w 10"/>
                <a:gd name="T5" fmla="*/ 5777 h 18"/>
                <a:gd name="T6" fmla="*/ 646 w 10"/>
                <a:gd name="T7" fmla="*/ 1284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2" y="3"/>
                  </a:lnTo>
                  <a:lnTo>
                    <a:pt x="6" y="8"/>
                  </a:lnTo>
                  <a:lnTo>
                    <a:pt x="10" y="18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278">
              <a:extLst>
                <a:ext uri="{FF2B5EF4-FFF2-40B4-BE49-F238E27FC236}">
                  <a16:creationId xmlns:a16="http://schemas.microsoft.com/office/drawing/2014/main" id="{29582BF1-EAE5-44DE-8E99-E2360EC2F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3125"/>
              <a:ext cx="26" cy="89"/>
            </a:xfrm>
            <a:custGeom>
              <a:avLst/>
              <a:gdLst>
                <a:gd name="T0" fmla="*/ 0 w 11"/>
                <a:gd name="T1" fmla="*/ 0 h 24"/>
                <a:gd name="T2" fmla="*/ 369 w 11"/>
                <a:gd name="T3" fmla="*/ 8511 h 24"/>
                <a:gd name="T4" fmla="*/ 804 w 11"/>
                <a:gd name="T5" fmla="*/ 16832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4">
                  <a:moveTo>
                    <a:pt x="0" y="0"/>
                  </a:moveTo>
                  <a:lnTo>
                    <a:pt x="5" y="12"/>
                  </a:lnTo>
                  <a:lnTo>
                    <a:pt x="11" y="24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279">
              <a:extLst>
                <a:ext uri="{FF2B5EF4-FFF2-40B4-BE49-F238E27FC236}">
                  <a16:creationId xmlns:a16="http://schemas.microsoft.com/office/drawing/2014/main" id="{44B8B195-35B8-4F87-A87D-22D2944F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3214"/>
              <a:ext cx="26" cy="96"/>
            </a:xfrm>
            <a:custGeom>
              <a:avLst/>
              <a:gdLst>
                <a:gd name="T0" fmla="*/ 0 w 11"/>
                <a:gd name="T1" fmla="*/ 0 h 26"/>
                <a:gd name="T2" fmla="*/ 369 w 11"/>
                <a:gd name="T3" fmla="*/ 8917 h 26"/>
                <a:gd name="T4" fmla="*/ 804 w 11"/>
                <a:gd name="T5" fmla="*/ 17819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6">
                  <a:moveTo>
                    <a:pt x="0" y="0"/>
                  </a:moveTo>
                  <a:lnTo>
                    <a:pt x="5" y="13"/>
                  </a:lnTo>
                  <a:lnTo>
                    <a:pt x="11" y="26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280">
              <a:extLst>
                <a:ext uri="{FF2B5EF4-FFF2-40B4-BE49-F238E27FC236}">
                  <a16:creationId xmlns:a16="http://schemas.microsoft.com/office/drawing/2014/main" id="{D3886DF0-66A2-4AC3-BD91-508F330D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3310"/>
              <a:ext cx="25" cy="70"/>
            </a:xfrm>
            <a:custGeom>
              <a:avLst/>
              <a:gdLst>
                <a:gd name="T0" fmla="*/ 0 w 11"/>
                <a:gd name="T1" fmla="*/ 0 h 19"/>
                <a:gd name="T2" fmla="*/ 377 w 11"/>
                <a:gd name="T3" fmla="*/ 6801 h 19"/>
                <a:gd name="T4" fmla="*/ 480 w 11"/>
                <a:gd name="T5" fmla="*/ 10846 h 19"/>
                <a:gd name="T6" fmla="*/ 670 w 11"/>
                <a:gd name="T7" fmla="*/ 12909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lnTo>
                    <a:pt x="6" y="10"/>
                  </a:lnTo>
                  <a:lnTo>
                    <a:pt x="8" y="16"/>
                  </a:lnTo>
                  <a:lnTo>
                    <a:pt x="11" y="19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281">
              <a:extLst>
                <a:ext uri="{FF2B5EF4-FFF2-40B4-BE49-F238E27FC236}">
                  <a16:creationId xmlns:a16="http://schemas.microsoft.com/office/drawing/2014/main" id="{1D9773E5-9664-4973-984B-090CD1DFC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3380"/>
              <a:ext cx="24" cy="34"/>
            </a:xfrm>
            <a:custGeom>
              <a:avLst/>
              <a:gdLst>
                <a:gd name="T0" fmla="*/ 0 w 10"/>
                <a:gd name="T1" fmla="*/ 0 h 9"/>
                <a:gd name="T2" fmla="*/ 334 w 10"/>
                <a:gd name="T3" fmla="*/ 4696 h 9"/>
                <a:gd name="T4" fmla="*/ 634 w 10"/>
                <a:gd name="T5" fmla="*/ 6094 h 9"/>
                <a:gd name="T6" fmla="*/ 802 w 10"/>
                <a:gd name="T7" fmla="*/ 690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4" y="6"/>
                  </a:lnTo>
                  <a:lnTo>
                    <a:pt x="8" y="8"/>
                  </a:lnTo>
                  <a:lnTo>
                    <a:pt x="10" y="9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282">
              <a:extLst>
                <a:ext uri="{FF2B5EF4-FFF2-40B4-BE49-F238E27FC236}">
                  <a16:creationId xmlns:a16="http://schemas.microsoft.com/office/drawing/2014/main" id="{B02045D3-5987-4D2C-BFD8-0C6C28B56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3402"/>
              <a:ext cx="28" cy="12"/>
            </a:xfrm>
            <a:custGeom>
              <a:avLst/>
              <a:gdLst>
                <a:gd name="T0" fmla="*/ 0 w 12"/>
                <a:gd name="T1" fmla="*/ 3072 h 3"/>
                <a:gd name="T2" fmla="*/ 420 w 12"/>
                <a:gd name="T3" fmla="*/ 3072 h 3"/>
                <a:gd name="T4" fmla="*/ 828 w 12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lnTo>
                    <a:pt x="6" y="3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283">
              <a:extLst>
                <a:ext uri="{FF2B5EF4-FFF2-40B4-BE49-F238E27FC236}">
                  <a16:creationId xmlns:a16="http://schemas.microsoft.com/office/drawing/2014/main" id="{9315D814-2C3E-4B6E-A130-D065D4D9B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3347"/>
              <a:ext cx="23" cy="55"/>
            </a:xfrm>
            <a:custGeom>
              <a:avLst/>
              <a:gdLst>
                <a:gd name="T0" fmla="*/ 0 w 10"/>
                <a:gd name="T1" fmla="*/ 9962 h 15"/>
                <a:gd name="T2" fmla="*/ 147 w 10"/>
                <a:gd name="T3" fmla="*/ 8672 h 15"/>
                <a:gd name="T4" fmla="*/ 253 w 10"/>
                <a:gd name="T5" fmla="*/ 5969 h 15"/>
                <a:gd name="T6" fmla="*/ 646 w 1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5">
                  <a:moveTo>
                    <a:pt x="0" y="15"/>
                  </a:moveTo>
                  <a:lnTo>
                    <a:pt x="2" y="13"/>
                  </a:lnTo>
                  <a:lnTo>
                    <a:pt x="4" y="9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284">
              <a:extLst>
                <a:ext uri="{FF2B5EF4-FFF2-40B4-BE49-F238E27FC236}">
                  <a16:creationId xmlns:a16="http://schemas.microsoft.com/office/drawing/2014/main" id="{78E49910-7085-4490-BD23-CB8296BAD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3262"/>
              <a:ext cx="28" cy="85"/>
            </a:xfrm>
            <a:custGeom>
              <a:avLst/>
              <a:gdLst>
                <a:gd name="T0" fmla="*/ 0 w 12"/>
                <a:gd name="T1" fmla="*/ 15843 h 23"/>
                <a:gd name="T2" fmla="*/ 420 w 12"/>
                <a:gd name="T3" fmla="*/ 8932 h 23"/>
                <a:gd name="T4" fmla="*/ 828 w 12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3">
                  <a:moveTo>
                    <a:pt x="0" y="23"/>
                  </a:moveTo>
                  <a:lnTo>
                    <a:pt x="6" y="13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285">
              <a:extLst>
                <a:ext uri="{FF2B5EF4-FFF2-40B4-BE49-F238E27FC236}">
                  <a16:creationId xmlns:a16="http://schemas.microsoft.com/office/drawing/2014/main" id="{F31825F8-F424-445E-9F09-11F3EB0D6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3169"/>
              <a:ext cx="23" cy="93"/>
            </a:xfrm>
            <a:custGeom>
              <a:avLst/>
              <a:gdLst>
                <a:gd name="T0" fmla="*/ 0 w 10"/>
                <a:gd name="T1" fmla="*/ 17811 h 25"/>
                <a:gd name="T2" fmla="*/ 338 w 10"/>
                <a:gd name="T3" fmla="*/ 8593 h 25"/>
                <a:gd name="T4" fmla="*/ 646 w 10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0" y="25"/>
                  </a:moveTo>
                  <a:lnTo>
                    <a:pt x="5" y="12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286">
              <a:extLst>
                <a:ext uri="{FF2B5EF4-FFF2-40B4-BE49-F238E27FC236}">
                  <a16:creationId xmlns:a16="http://schemas.microsoft.com/office/drawing/2014/main" id="{7C583194-82DA-4A84-8DA1-C8B7BB87D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3088"/>
              <a:ext cx="24" cy="81"/>
            </a:xfrm>
            <a:custGeom>
              <a:avLst/>
              <a:gdLst>
                <a:gd name="T0" fmla="*/ 0 w 10"/>
                <a:gd name="T1" fmla="*/ 14871 h 22"/>
                <a:gd name="T2" fmla="*/ 403 w 10"/>
                <a:gd name="T3" fmla="*/ 6793 h 22"/>
                <a:gd name="T4" fmla="*/ 634 w 10"/>
                <a:gd name="T5" fmla="*/ 2750 h 22"/>
                <a:gd name="T6" fmla="*/ 802 w 10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2">
                  <a:moveTo>
                    <a:pt x="0" y="22"/>
                  </a:moveTo>
                  <a:lnTo>
                    <a:pt x="5" y="10"/>
                  </a:lnTo>
                  <a:lnTo>
                    <a:pt x="8" y="4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287">
              <a:extLst>
                <a:ext uri="{FF2B5EF4-FFF2-40B4-BE49-F238E27FC236}">
                  <a16:creationId xmlns:a16="http://schemas.microsoft.com/office/drawing/2014/main" id="{8439EDA0-2673-42DC-81DE-EC2CB9DBF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039"/>
              <a:ext cx="28" cy="49"/>
            </a:xfrm>
            <a:custGeom>
              <a:avLst/>
              <a:gdLst>
                <a:gd name="T0" fmla="*/ 0 w 12"/>
                <a:gd name="T1" fmla="*/ 9902 h 13"/>
                <a:gd name="T2" fmla="*/ 420 w 12"/>
                <a:gd name="T3" fmla="*/ 3848 h 13"/>
                <a:gd name="T4" fmla="*/ 686 w 12"/>
                <a:gd name="T5" fmla="*/ 1606 h 13"/>
                <a:gd name="T6" fmla="*/ 828 w 12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6" y="5"/>
                  </a:lnTo>
                  <a:lnTo>
                    <a:pt x="10" y="2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288">
              <a:extLst>
                <a:ext uri="{FF2B5EF4-FFF2-40B4-BE49-F238E27FC236}">
                  <a16:creationId xmlns:a16="http://schemas.microsoft.com/office/drawing/2014/main" id="{50F56707-0300-4937-B0B8-D99415379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3036"/>
              <a:ext cx="23" cy="3"/>
            </a:xfrm>
            <a:custGeom>
              <a:avLst/>
              <a:gdLst>
                <a:gd name="T0" fmla="*/ 0 w 10"/>
                <a:gd name="T1" fmla="*/ 243 h 1"/>
                <a:gd name="T2" fmla="*/ 391 w 10"/>
                <a:gd name="T3" fmla="*/ 0 h 1"/>
                <a:gd name="T4" fmla="*/ 646 w 10"/>
                <a:gd name="T5" fmla="*/ 243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6" y="0"/>
                  </a:lnTo>
                  <a:lnTo>
                    <a:pt x="10" y="1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289">
              <a:extLst>
                <a:ext uri="{FF2B5EF4-FFF2-40B4-BE49-F238E27FC236}">
                  <a16:creationId xmlns:a16="http://schemas.microsoft.com/office/drawing/2014/main" id="{36B9A4B9-C976-4EE9-904D-C89FE0C09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3039"/>
              <a:ext cx="26" cy="41"/>
            </a:xfrm>
            <a:custGeom>
              <a:avLst/>
              <a:gdLst>
                <a:gd name="T0" fmla="*/ 0 w 11"/>
                <a:gd name="T1" fmla="*/ 0 h 11"/>
                <a:gd name="T2" fmla="*/ 225 w 11"/>
                <a:gd name="T3" fmla="*/ 1349 h 11"/>
                <a:gd name="T4" fmla="*/ 369 w 11"/>
                <a:gd name="T5" fmla="*/ 3683 h 11"/>
                <a:gd name="T6" fmla="*/ 804 w 11"/>
                <a:gd name="T7" fmla="*/ 792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11" y="11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290">
              <a:extLst>
                <a:ext uri="{FF2B5EF4-FFF2-40B4-BE49-F238E27FC236}">
                  <a16:creationId xmlns:a16="http://schemas.microsoft.com/office/drawing/2014/main" id="{E2CD3350-82C5-4903-A57E-3FFD25431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" y="3080"/>
              <a:ext cx="25" cy="78"/>
            </a:xfrm>
            <a:custGeom>
              <a:avLst/>
              <a:gdLst>
                <a:gd name="T0" fmla="*/ 0 w 11"/>
                <a:gd name="T1" fmla="*/ 0 h 21"/>
                <a:gd name="T2" fmla="*/ 295 w 11"/>
                <a:gd name="T3" fmla="*/ 7024 h 21"/>
                <a:gd name="T4" fmla="*/ 670 w 11"/>
                <a:gd name="T5" fmla="*/ 14857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lnTo>
                    <a:pt x="5" y="10"/>
                  </a:lnTo>
                  <a:lnTo>
                    <a:pt x="11" y="21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291">
              <a:extLst>
                <a:ext uri="{FF2B5EF4-FFF2-40B4-BE49-F238E27FC236}">
                  <a16:creationId xmlns:a16="http://schemas.microsoft.com/office/drawing/2014/main" id="{D97363BC-D3D9-4446-A669-9A12F28B4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3158"/>
              <a:ext cx="26" cy="100"/>
            </a:xfrm>
            <a:custGeom>
              <a:avLst/>
              <a:gdLst>
                <a:gd name="T0" fmla="*/ 0 w 11"/>
                <a:gd name="T1" fmla="*/ 0 h 27"/>
                <a:gd name="T2" fmla="*/ 225 w 11"/>
                <a:gd name="T3" fmla="*/ 4115 h 27"/>
                <a:gd name="T4" fmla="*/ 435 w 11"/>
                <a:gd name="T5" fmla="*/ 9041 h 27"/>
                <a:gd name="T6" fmla="*/ 804 w 11"/>
                <a:gd name="T7" fmla="*/ 18793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7">
                  <a:moveTo>
                    <a:pt x="0" y="0"/>
                  </a:moveTo>
                  <a:lnTo>
                    <a:pt x="3" y="6"/>
                  </a:lnTo>
                  <a:lnTo>
                    <a:pt x="6" y="13"/>
                  </a:lnTo>
                  <a:lnTo>
                    <a:pt x="11" y="27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292">
              <a:extLst>
                <a:ext uri="{FF2B5EF4-FFF2-40B4-BE49-F238E27FC236}">
                  <a16:creationId xmlns:a16="http://schemas.microsoft.com/office/drawing/2014/main" id="{442BE7F8-D06D-487D-A4F3-F18AC362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3258"/>
              <a:ext cx="23" cy="85"/>
            </a:xfrm>
            <a:custGeom>
              <a:avLst/>
              <a:gdLst>
                <a:gd name="T0" fmla="*/ 0 w 10"/>
                <a:gd name="T1" fmla="*/ 0 h 23"/>
                <a:gd name="T2" fmla="*/ 253 w 10"/>
                <a:gd name="T3" fmla="*/ 8223 h 23"/>
                <a:gd name="T4" fmla="*/ 646 w 10"/>
                <a:gd name="T5" fmla="*/ 1584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lnTo>
                    <a:pt x="4" y="12"/>
                  </a:lnTo>
                  <a:lnTo>
                    <a:pt x="10" y="23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293">
              <a:extLst>
                <a:ext uri="{FF2B5EF4-FFF2-40B4-BE49-F238E27FC236}">
                  <a16:creationId xmlns:a16="http://schemas.microsoft.com/office/drawing/2014/main" id="{D0DB989F-7745-4313-88AE-CB8A5CD1D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3343"/>
              <a:ext cx="28" cy="59"/>
            </a:xfrm>
            <a:custGeom>
              <a:avLst/>
              <a:gdLst>
                <a:gd name="T0" fmla="*/ 0 w 12"/>
                <a:gd name="T1" fmla="*/ 0 h 16"/>
                <a:gd name="T2" fmla="*/ 420 w 12"/>
                <a:gd name="T3" fmla="*/ 6118 h 16"/>
                <a:gd name="T4" fmla="*/ 621 w 12"/>
                <a:gd name="T5" fmla="*/ 8116 h 16"/>
                <a:gd name="T6" fmla="*/ 828 w 12"/>
                <a:gd name="T7" fmla="*/ 1093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6" y="9"/>
                  </a:lnTo>
                  <a:lnTo>
                    <a:pt x="9" y="12"/>
                  </a:lnTo>
                  <a:lnTo>
                    <a:pt x="12" y="16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294">
              <a:extLst>
                <a:ext uri="{FF2B5EF4-FFF2-40B4-BE49-F238E27FC236}">
                  <a16:creationId xmlns:a16="http://schemas.microsoft.com/office/drawing/2014/main" id="{1B240E6C-F87F-4502-8FE5-0C897302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3402"/>
              <a:ext cx="24" cy="12"/>
            </a:xfrm>
            <a:custGeom>
              <a:avLst/>
              <a:gdLst>
                <a:gd name="T0" fmla="*/ 0 w 10"/>
                <a:gd name="T1" fmla="*/ 0 h 3"/>
                <a:gd name="T2" fmla="*/ 334 w 10"/>
                <a:gd name="T3" fmla="*/ 3072 h 3"/>
                <a:gd name="T4" fmla="*/ 802 w 10"/>
                <a:gd name="T5" fmla="*/ 3072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4" y="3"/>
                  </a:lnTo>
                  <a:lnTo>
                    <a:pt x="10" y="3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295">
              <a:extLst>
                <a:ext uri="{FF2B5EF4-FFF2-40B4-BE49-F238E27FC236}">
                  <a16:creationId xmlns:a16="http://schemas.microsoft.com/office/drawing/2014/main" id="{0A7E276E-37F4-4A27-8926-ABD01C826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3384"/>
              <a:ext cx="28" cy="30"/>
            </a:xfrm>
            <a:custGeom>
              <a:avLst/>
              <a:gdLst>
                <a:gd name="T0" fmla="*/ 0 w 12"/>
                <a:gd name="T1" fmla="*/ 5963 h 8"/>
                <a:gd name="T2" fmla="*/ 420 w 12"/>
                <a:gd name="T3" fmla="*/ 4541 h 8"/>
                <a:gd name="T4" fmla="*/ 828 w 12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296">
              <a:extLst>
                <a:ext uri="{FF2B5EF4-FFF2-40B4-BE49-F238E27FC236}">
                  <a16:creationId xmlns:a16="http://schemas.microsoft.com/office/drawing/2014/main" id="{DC7D2B5A-7592-4D2E-99AC-82E6A3350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3314"/>
              <a:ext cx="23" cy="70"/>
            </a:xfrm>
            <a:custGeom>
              <a:avLst/>
              <a:gdLst>
                <a:gd name="T0" fmla="*/ 0 w 10"/>
                <a:gd name="T1" fmla="*/ 12909 h 19"/>
                <a:gd name="T2" fmla="*/ 147 w 10"/>
                <a:gd name="T3" fmla="*/ 10846 h 19"/>
                <a:gd name="T4" fmla="*/ 338 w 10"/>
                <a:gd name="T5" fmla="*/ 6801 h 19"/>
                <a:gd name="T6" fmla="*/ 646 w 10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9">
                  <a:moveTo>
                    <a:pt x="0" y="19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297">
              <a:extLst>
                <a:ext uri="{FF2B5EF4-FFF2-40B4-BE49-F238E27FC236}">
                  <a16:creationId xmlns:a16="http://schemas.microsoft.com/office/drawing/2014/main" id="{20EE26C4-2CF5-407A-866E-3F65DE727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" y="3225"/>
              <a:ext cx="23" cy="89"/>
            </a:xfrm>
            <a:custGeom>
              <a:avLst/>
              <a:gdLst>
                <a:gd name="T0" fmla="*/ 0 w 10"/>
                <a:gd name="T1" fmla="*/ 16832 h 24"/>
                <a:gd name="T2" fmla="*/ 338 w 10"/>
                <a:gd name="T3" fmla="*/ 8511 h 24"/>
                <a:gd name="T4" fmla="*/ 646 w 10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5" y="12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298">
              <a:extLst>
                <a:ext uri="{FF2B5EF4-FFF2-40B4-BE49-F238E27FC236}">
                  <a16:creationId xmlns:a16="http://schemas.microsoft.com/office/drawing/2014/main" id="{4C792D1E-26A6-4D43-BC56-2ADF92116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3128"/>
              <a:ext cx="28" cy="97"/>
            </a:xfrm>
            <a:custGeom>
              <a:avLst/>
              <a:gdLst>
                <a:gd name="T0" fmla="*/ 0 w 12"/>
                <a:gd name="T1" fmla="*/ 18803 h 26"/>
                <a:gd name="T2" fmla="*/ 420 w 12"/>
                <a:gd name="T3" fmla="*/ 9506 h 26"/>
                <a:gd name="T4" fmla="*/ 686 w 12"/>
                <a:gd name="T5" fmla="*/ 4261 h 26"/>
                <a:gd name="T6" fmla="*/ 828 w 12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6" y="13"/>
                  </a:lnTo>
                  <a:lnTo>
                    <a:pt x="10" y="6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299">
              <a:extLst>
                <a:ext uri="{FF2B5EF4-FFF2-40B4-BE49-F238E27FC236}">
                  <a16:creationId xmlns:a16="http://schemas.microsoft.com/office/drawing/2014/main" id="{DB4DDB88-5D77-4599-8557-837441D99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3062"/>
              <a:ext cx="24" cy="66"/>
            </a:xfrm>
            <a:custGeom>
              <a:avLst/>
              <a:gdLst>
                <a:gd name="T0" fmla="*/ 0 w 10"/>
                <a:gd name="T1" fmla="*/ 11924 h 18"/>
                <a:gd name="T2" fmla="*/ 473 w 10"/>
                <a:gd name="T3" fmla="*/ 5229 h 18"/>
                <a:gd name="T4" fmla="*/ 634 w 10"/>
                <a:gd name="T5" fmla="*/ 1976 h 18"/>
                <a:gd name="T6" fmla="*/ 802 w 1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6" y="8"/>
                  </a:lnTo>
                  <a:lnTo>
                    <a:pt x="8" y="3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300">
              <a:extLst>
                <a:ext uri="{FF2B5EF4-FFF2-40B4-BE49-F238E27FC236}">
                  <a16:creationId xmlns:a16="http://schemas.microsoft.com/office/drawing/2014/main" id="{18CD9A99-04D9-4686-A22F-492E1339E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3036"/>
              <a:ext cx="25" cy="26"/>
            </a:xfrm>
            <a:custGeom>
              <a:avLst/>
              <a:gdLst>
                <a:gd name="T0" fmla="*/ 0 w 11"/>
                <a:gd name="T1" fmla="*/ 4966 h 7"/>
                <a:gd name="T2" fmla="*/ 295 w 11"/>
                <a:gd name="T3" fmla="*/ 1337 h 7"/>
                <a:gd name="T4" fmla="*/ 670 w 11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lnTo>
                    <a:pt x="5" y="2"/>
                  </a:lnTo>
                  <a:lnTo>
                    <a:pt x="11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301">
              <a:extLst>
                <a:ext uri="{FF2B5EF4-FFF2-40B4-BE49-F238E27FC236}">
                  <a16:creationId xmlns:a16="http://schemas.microsoft.com/office/drawing/2014/main" id="{639BD8C4-9EF5-4CBD-A5F0-9B90D5F3D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3036"/>
              <a:ext cx="26" cy="15"/>
            </a:xfrm>
            <a:custGeom>
              <a:avLst/>
              <a:gdLst>
                <a:gd name="T0" fmla="*/ 0 w 11"/>
                <a:gd name="T1" fmla="*/ 0 h 4"/>
                <a:gd name="T2" fmla="*/ 369 w 11"/>
                <a:gd name="T3" fmla="*/ 788 h 4"/>
                <a:gd name="T4" fmla="*/ 804 w 11"/>
                <a:gd name="T5" fmla="*/ 2955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5" y="1"/>
                  </a:lnTo>
                  <a:lnTo>
                    <a:pt x="11" y="4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302">
              <a:extLst>
                <a:ext uri="{FF2B5EF4-FFF2-40B4-BE49-F238E27FC236}">
                  <a16:creationId xmlns:a16="http://schemas.microsoft.com/office/drawing/2014/main" id="{D52CDF55-20E9-48F1-8983-0CAD8289A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3051"/>
              <a:ext cx="26" cy="63"/>
            </a:xfrm>
            <a:custGeom>
              <a:avLst/>
              <a:gdLst>
                <a:gd name="T0" fmla="*/ 0 w 11"/>
                <a:gd name="T1" fmla="*/ 0 h 17"/>
                <a:gd name="T2" fmla="*/ 225 w 11"/>
                <a:gd name="T3" fmla="*/ 2857 h 17"/>
                <a:gd name="T4" fmla="*/ 435 w 11"/>
                <a:gd name="T5" fmla="*/ 4888 h 17"/>
                <a:gd name="T6" fmla="*/ 804 w 11"/>
                <a:gd name="T7" fmla="*/ 1185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7">
                  <a:moveTo>
                    <a:pt x="0" y="0"/>
                  </a:moveTo>
                  <a:lnTo>
                    <a:pt x="3" y="4"/>
                  </a:lnTo>
                  <a:lnTo>
                    <a:pt x="6" y="7"/>
                  </a:lnTo>
                  <a:lnTo>
                    <a:pt x="11" y="17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303">
              <a:extLst>
                <a:ext uri="{FF2B5EF4-FFF2-40B4-BE49-F238E27FC236}">
                  <a16:creationId xmlns:a16="http://schemas.microsoft.com/office/drawing/2014/main" id="{FD449322-18C3-4A72-BD5B-6F75B89D4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3114"/>
              <a:ext cx="23" cy="88"/>
            </a:xfrm>
            <a:custGeom>
              <a:avLst/>
              <a:gdLst>
                <a:gd name="T0" fmla="*/ 0 w 10"/>
                <a:gd name="T1" fmla="*/ 0 h 24"/>
                <a:gd name="T2" fmla="*/ 147 w 10"/>
                <a:gd name="T3" fmla="*/ 3252 h 24"/>
                <a:gd name="T4" fmla="*/ 253 w 10"/>
                <a:gd name="T5" fmla="*/ 7245 h 24"/>
                <a:gd name="T6" fmla="*/ 646 w 10"/>
                <a:gd name="T7" fmla="*/ 1591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4">
                  <a:moveTo>
                    <a:pt x="0" y="0"/>
                  </a:moveTo>
                  <a:lnTo>
                    <a:pt x="2" y="5"/>
                  </a:lnTo>
                  <a:lnTo>
                    <a:pt x="4" y="11"/>
                  </a:lnTo>
                  <a:lnTo>
                    <a:pt x="10" y="24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Freeform 304">
              <a:extLst>
                <a:ext uri="{FF2B5EF4-FFF2-40B4-BE49-F238E27FC236}">
                  <a16:creationId xmlns:a16="http://schemas.microsoft.com/office/drawing/2014/main" id="{0B3C881E-3536-4D56-9807-8390D6AAF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3202"/>
              <a:ext cx="28" cy="93"/>
            </a:xfrm>
            <a:custGeom>
              <a:avLst/>
              <a:gdLst>
                <a:gd name="T0" fmla="*/ 0 w 12"/>
                <a:gd name="T1" fmla="*/ 0 h 25"/>
                <a:gd name="T2" fmla="*/ 420 w 12"/>
                <a:gd name="T3" fmla="*/ 8593 h 25"/>
                <a:gd name="T4" fmla="*/ 828 w 12"/>
                <a:gd name="T5" fmla="*/ 17811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5">
                  <a:moveTo>
                    <a:pt x="0" y="0"/>
                  </a:moveTo>
                  <a:lnTo>
                    <a:pt x="6" y="12"/>
                  </a:lnTo>
                  <a:lnTo>
                    <a:pt x="12" y="25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Freeform 305">
              <a:extLst>
                <a:ext uri="{FF2B5EF4-FFF2-40B4-BE49-F238E27FC236}">
                  <a16:creationId xmlns:a16="http://schemas.microsoft.com/office/drawing/2014/main" id="{BA0D0C04-E866-45EE-972F-2CAEFBCAE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3295"/>
              <a:ext cx="23" cy="78"/>
            </a:xfrm>
            <a:custGeom>
              <a:avLst/>
              <a:gdLst>
                <a:gd name="T0" fmla="*/ 0 w 10"/>
                <a:gd name="T1" fmla="*/ 0 h 21"/>
                <a:gd name="T2" fmla="*/ 253 w 10"/>
                <a:gd name="T3" fmla="*/ 8554 h 21"/>
                <a:gd name="T4" fmla="*/ 497 w 10"/>
                <a:gd name="T5" fmla="*/ 11217 h 21"/>
                <a:gd name="T6" fmla="*/ 646 w 10"/>
                <a:gd name="T7" fmla="*/ 14857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1">
                  <a:moveTo>
                    <a:pt x="0" y="0"/>
                  </a:moveTo>
                  <a:lnTo>
                    <a:pt x="4" y="12"/>
                  </a:lnTo>
                  <a:lnTo>
                    <a:pt x="8" y="16"/>
                  </a:lnTo>
                  <a:lnTo>
                    <a:pt x="10" y="21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306">
              <a:extLst>
                <a:ext uri="{FF2B5EF4-FFF2-40B4-BE49-F238E27FC236}">
                  <a16:creationId xmlns:a16="http://schemas.microsoft.com/office/drawing/2014/main" id="{FB3EB48C-3623-4171-AD3B-036789333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3373"/>
              <a:ext cx="28" cy="41"/>
            </a:xfrm>
            <a:custGeom>
              <a:avLst/>
              <a:gdLst>
                <a:gd name="T0" fmla="*/ 0 w 12"/>
                <a:gd name="T1" fmla="*/ 0 h 11"/>
                <a:gd name="T2" fmla="*/ 420 w 12"/>
                <a:gd name="T3" fmla="*/ 5028 h 11"/>
                <a:gd name="T4" fmla="*/ 621 w 12"/>
                <a:gd name="T5" fmla="*/ 7141 h 11"/>
                <a:gd name="T6" fmla="*/ 828 w 12"/>
                <a:gd name="T7" fmla="*/ 792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6" y="7"/>
                  </a:lnTo>
                  <a:lnTo>
                    <a:pt x="9" y="10"/>
                  </a:lnTo>
                  <a:lnTo>
                    <a:pt x="12" y="11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307">
              <a:extLst>
                <a:ext uri="{FF2B5EF4-FFF2-40B4-BE49-F238E27FC236}">
                  <a16:creationId xmlns:a16="http://schemas.microsoft.com/office/drawing/2014/main" id="{7876254A-9A60-4415-A0FD-B34D1916D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3406"/>
              <a:ext cx="24" cy="15"/>
            </a:xfrm>
            <a:custGeom>
              <a:avLst/>
              <a:gdLst>
                <a:gd name="T0" fmla="*/ 0 w 10"/>
                <a:gd name="T1" fmla="*/ 1590 h 4"/>
                <a:gd name="T2" fmla="*/ 168 w 10"/>
                <a:gd name="T3" fmla="*/ 2955 h 4"/>
                <a:gd name="T4" fmla="*/ 403 w 10"/>
                <a:gd name="T5" fmla="*/ 1590 h 4"/>
                <a:gd name="T6" fmla="*/ 802 w 10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308">
              <a:extLst>
                <a:ext uri="{FF2B5EF4-FFF2-40B4-BE49-F238E27FC236}">
                  <a16:creationId xmlns:a16="http://schemas.microsoft.com/office/drawing/2014/main" id="{589BF7BF-7A8F-475D-8D4E-159AECC09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3358"/>
              <a:ext cx="23" cy="48"/>
            </a:xfrm>
            <a:custGeom>
              <a:avLst/>
              <a:gdLst>
                <a:gd name="T0" fmla="*/ 0 w 10"/>
                <a:gd name="T1" fmla="*/ 8917 h 13"/>
                <a:gd name="T2" fmla="*/ 338 w 10"/>
                <a:gd name="T3" fmla="*/ 5590 h 13"/>
                <a:gd name="T4" fmla="*/ 646 w 1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5" y="8"/>
                  </a:lnTo>
                  <a:lnTo>
                    <a:pt x="10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309">
              <a:extLst>
                <a:ext uri="{FF2B5EF4-FFF2-40B4-BE49-F238E27FC236}">
                  <a16:creationId xmlns:a16="http://schemas.microsoft.com/office/drawing/2014/main" id="{1E238CCA-33AC-4183-861B-09CB43ABE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3273"/>
              <a:ext cx="28" cy="85"/>
            </a:xfrm>
            <a:custGeom>
              <a:avLst/>
              <a:gdLst>
                <a:gd name="T0" fmla="*/ 0 w 12"/>
                <a:gd name="T1" fmla="*/ 15843 h 23"/>
                <a:gd name="T2" fmla="*/ 201 w 12"/>
                <a:gd name="T3" fmla="*/ 13072 h 23"/>
                <a:gd name="T4" fmla="*/ 420 w 12"/>
                <a:gd name="T5" fmla="*/ 8932 h 23"/>
                <a:gd name="T6" fmla="*/ 828 w 12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3">
                  <a:moveTo>
                    <a:pt x="0" y="23"/>
                  </a:moveTo>
                  <a:lnTo>
                    <a:pt x="3" y="19"/>
                  </a:lnTo>
                  <a:lnTo>
                    <a:pt x="6" y="13"/>
                  </a:lnTo>
                  <a:lnTo>
                    <a:pt x="12" y="0"/>
                  </a:lnTo>
                </a:path>
              </a:pathLst>
            </a:custGeom>
            <a:noFill/>
            <a:ln w="800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310">
              <a:extLst>
                <a:ext uri="{FF2B5EF4-FFF2-40B4-BE49-F238E27FC236}">
                  <a16:creationId xmlns:a16="http://schemas.microsoft.com/office/drawing/2014/main" id="{17688631-0DD1-49ED-85C6-D41710C1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3121"/>
              <a:ext cx="154" cy="163"/>
            </a:xfrm>
            <a:custGeom>
              <a:avLst/>
              <a:gdLst>
                <a:gd name="T0" fmla="*/ 0 w 84"/>
                <a:gd name="T1" fmla="*/ 68514 h 36"/>
                <a:gd name="T2" fmla="*/ 790 w 84"/>
                <a:gd name="T3" fmla="*/ 11315 h 36"/>
                <a:gd name="T4" fmla="*/ 1738 w 84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36">
                  <a:moveTo>
                    <a:pt x="0" y="36"/>
                  </a:moveTo>
                  <a:cubicBezTo>
                    <a:pt x="12" y="24"/>
                    <a:pt x="24" y="12"/>
                    <a:pt x="38" y="6"/>
                  </a:cubicBezTo>
                  <a:cubicBezTo>
                    <a:pt x="52" y="0"/>
                    <a:pt x="75" y="2"/>
                    <a:pt x="84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3133" name="Text Box 317">
            <a:extLst>
              <a:ext uri="{FF2B5EF4-FFF2-40B4-BE49-F238E27FC236}">
                <a16:creationId xmlns:a16="http://schemas.microsoft.com/office/drawing/2014/main" id="{E811E99E-E906-428D-857F-8690802BA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2389188"/>
            <a:ext cx="471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Air</a:t>
            </a:r>
          </a:p>
        </p:txBody>
      </p:sp>
      <p:sp>
        <p:nvSpPr>
          <p:cNvPr id="163134" name="Text Box 318">
            <a:extLst>
              <a:ext uri="{FF2B5EF4-FFF2-40B4-BE49-F238E27FC236}">
                <a16:creationId xmlns:a16="http://schemas.microsoft.com/office/drawing/2014/main" id="{9D77EE98-C3AD-4546-B826-C9CEC27E1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2389188"/>
            <a:ext cx="471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Air</a:t>
            </a:r>
          </a:p>
        </p:txBody>
      </p:sp>
      <p:sp>
        <p:nvSpPr>
          <p:cNvPr id="163135" name="Text Box 319">
            <a:extLst>
              <a:ext uri="{FF2B5EF4-FFF2-40B4-BE49-F238E27FC236}">
                <a16:creationId xmlns:a16="http://schemas.microsoft.com/office/drawing/2014/main" id="{25745C9C-86B6-45AA-90F5-17A41A98F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75" y="2389188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Glass</a:t>
            </a:r>
          </a:p>
        </p:txBody>
      </p:sp>
      <p:sp>
        <p:nvSpPr>
          <p:cNvPr id="163137" name="Text Box 321">
            <a:extLst>
              <a:ext uri="{FF2B5EF4-FFF2-40B4-BE49-F238E27FC236}">
                <a16:creationId xmlns:a16="http://schemas.microsoft.com/office/drawing/2014/main" id="{82E277F3-36A6-43D8-8723-6EC682FC3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5072063"/>
            <a:ext cx="9699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/>
              <a:t>Fast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/>
              <a:t>Long </a:t>
            </a:r>
            <a:r>
              <a:rPr lang="en-US" altLang="en-US" sz="1600">
                <a:sym typeface="Symbol" panose="05050102010706020507" pitchFamily="18" charset="2"/>
              </a:rPr>
              <a:t></a:t>
            </a:r>
          </a:p>
        </p:txBody>
      </p:sp>
      <p:sp>
        <p:nvSpPr>
          <p:cNvPr id="163138" name="Text Box 322">
            <a:extLst>
              <a:ext uri="{FF2B5EF4-FFF2-40B4-BE49-F238E27FC236}">
                <a16:creationId xmlns:a16="http://schemas.microsoft.com/office/drawing/2014/main" id="{6F1F0C16-38DC-4423-9C3D-BBC764A5C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5059363"/>
            <a:ext cx="9699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/>
              <a:t>Fast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/>
              <a:t>Long </a:t>
            </a:r>
            <a:r>
              <a:rPr lang="en-US" altLang="en-US" sz="1600">
                <a:sym typeface="Symbol" panose="05050102010706020507" pitchFamily="18" charset="2"/>
              </a:rPr>
              <a:t></a:t>
            </a:r>
          </a:p>
        </p:txBody>
      </p:sp>
      <p:sp>
        <p:nvSpPr>
          <p:cNvPr id="163139" name="Text Box 323">
            <a:extLst>
              <a:ext uri="{FF2B5EF4-FFF2-40B4-BE49-F238E27FC236}">
                <a16:creationId xmlns:a16="http://schemas.microsoft.com/office/drawing/2014/main" id="{6FF3ACC2-5DBE-432B-9120-6E618507F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75" y="5059363"/>
            <a:ext cx="1036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/>
              <a:t>Slow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/>
              <a:t>Short </a:t>
            </a:r>
            <a:r>
              <a:rPr lang="en-US" altLang="en-US" sz="1600">
                <a:sym typeface="Symbol" panose="05050102010706020507" pitchFamily="18" charset="2"/>
              </a:rPr>
              <a:t>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40" grpId="0"/>
      <p:bldP spid="163133" grpId="0"/>
      <p:bldP spid="163134" grpId="0"/>
      <p:bldP spid="163135" grpId="0"/>
      <p:bldP spid="163137" grpId="0"/>
      <p:bldP spid="163138" grpId="0"/>
      <p:bldP spid="1631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5ED8D45-E91E-4519-8EFE-238D37653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312738"/>
            <a:ext cx="8162925" cy="1311275"/>
          </a:xfrm>
        </p:spPr>
        <p:txBody>
          <a:bodyPr/>
          <a:lstStyle/>
          <a:p>
            <a:pPr eaLnBrk="1" hangingPunct="1"/>
            <a:r>
              <a:rPr lang="en-US" altLang="en-US" sz="4000"/>
              <a:t>Speed of Light and the Index of Refraction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D7B4093-056A-4073-95D1-70825BFBE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	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index of refraction, by definition, is the ratio of the speed of light in a vacuum to the speed of light in a substance.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index of refraction is always greater than 1.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hlinkClick r:id="rId4"/>
              </a:rPr>
              <a:t>Speed of Light in different mediums</a:t>
            </a:r>
            <a:endParaRPr lang="en-US" altLang="en-US" sz="2800" dirty="0"/>
          </a:p>
        </p:txBody>
      </p:sp>
      <p:graphicFrame>
        <p:nvGraphicFramePr>
          <p:cNvPr id="123909" name="Object 5">
            <a:extLst>
              <a:ext uri="{FF2B5EF4-FFF2-40B4-BE49-F238E27FC236}">
                <a16:creationId xmlns:a16="http://schemas.microsoft.com/office/drawing/2014/main" id="{F2AC61B2-6293-4771-84AA-C663ED0D17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2014538"/>
          <a:ext cx="11366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5" imgW="380835" imgH="393529" progId="Equation.BREE4">
                  <p:embed/>
                </p:oleObj>
              </mc:Choice>
              <mc:Fallback>
                <p:oleObj name="Equation" r:id="rId5" imgW="380835" imgH="393529" progId="Equation.BREE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014538"/>
                        <a:ext cx="1136650" cy="11731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4072-5A95-4C1C-84E7-786A4238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dirty="0"/>
              <a:t>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7E935-8AA9-4EC0-9877-5EDCC633E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4" descr="Refraction - Wikipedia">
            <a:extLst>
              <a:ext uri="{FF2B5EF4-FFF2-40B4-BE49-F238E27FC236}">
                <a16:creationId xmlns:a16="http://schemas.microsoft.com/office/drawing/2014/main" id="{EA5B60BC-3A93-48B0-AB6E-7D70CFDA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0" y="1925323"/>
            <a:ext cx="7401537" cy="491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334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1DF0F2B-5009-4470-B4E3-94199140F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Refraction of Light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A7CD5732-A422-4864-B222-285642C37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9956" y="1744050"/>
            <a:ext cx="8198160" cy="4267200"/>
          </a:xfrm>
        </p:spPr>
        <p:txBody>
          <a:bodyPr/>
          <a:lstStyle/>
          <a:p>
            <a:pPr eaLnBrk="1" hangingPunct="1">
              <a:tabLst>
                <a:tab pos="461963" algn="l"/>
              </a:tabLst>
            </a:pPr>
            <a:r>
              <a:rPr lang="en-US" altLang="en-US" sz="2000" dirty="0"/>
              <a:t>When light travels through a surface between two different media with different indices of refraction, the light will be refracted </a:t>
            </a:r>
            <a:r>
              <a:rPr lang="en-US" altLang="en-US" sz="2000" b="1" dirty="0">
                <a:solidFill>
                  <a:srgbClr val="0070C0"/>
                </a:solidFill>
              </a:rPr>
              <a:t>(BENT) </a:t>
            </a:r>
            <a:r>
              <a:rPr lang="en-US" altLang="en-US" sz="2000" dirty="0"/>
              <a:t>if the angle of incidence is greater than zero degrees.</a:t>
            </a:r>
          </a:p>
          <a:p>
            <a:pPr eaLnBrk="1" hangingPunct="1">
              <a:tabLst>
                <a:tab pos="461963" algn="l"/>
              </a:tabLst>
            </a:pPr>
            <a:r>
              <a:rPr lang="en-US" altLang="en-US" sz="2000" dirty="0"/>
              <a:t>If light is passing into a more dense medium, it will bend towards the normal with the boundary.</a:t>
            </a:r>
          </a:p>
          <a:p>
            <a:pPr eaLnBrk="1" hangingPunct="1">
              <a:tabLst>
                <a:tab pos="461963" algn="l"/>
              </a:tabLst>
            </a:pPr>
            <a:r>
              <a:rPr lang="en-US" altLang="en-US" sz="2000" dirty="0">
                <a:hlinkClick r:id="rId2"/>
              </a:rPr>
              <a:t>Refraction</a:t>
            </a:r>
            <a:endParaRPr lang="en-US" altLang="en-US" sz="2000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3A353DAF-D1F8-43AC-8F49-1DD21DA0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72" y="3806109"/>
            <a:ext cx="4631303" cy="305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9785252A-3D23-47D4-AB9E-30E85133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3179763"/>
            <a:ext cx="30003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97F58350-7779-4146-9255-FF4AA5EB7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Law of Refraction </a:t>
            </a:r>
            <a:r>
              <a:rPr lang="en-US" altLang="en-US" sz="4000" dirty="0">
                <a:solidFill>
                  <a:srgbClr val="008000"/>
                </a:solidFill>
              </a:rPr>
              <a:t>(Snell’s Law)</a:t>
            </a:r>
          </a:p>
        </p:txBody>
      </p:sp>
      <p:sp>
        <p:nvSpPr>
          <p:cNvPr id="159748" name="Rectangle 4">
            <a:extLst>
              <a:ext uri="{FF2B5EF4-FFF2-40B4-BE49-F238E27FC236}">
                <a16:creationId xmlns:a16="http://schemas.microsoft.com/office/drawing/2014/main" id="{A94D0D3C-5C06-4C75-A88E-A849C16A2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3960" y="1811329"/>
            <a:ext cx="8333779" cy="4946309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ratio of the sine of the angle of incidence to the sine of the angle of refraction is a constant.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993300"/>
                </a:solidFill>
              </a:rPr>
              <a:t>n</a:t>
            </a:r>
            <a:r>
              <a:rPr lang="en-US" altLang="en-US" sz="2000" b="1" baseline="-25000" dirty="0">
                <a:solidFill>
                  <a:srgbClr val="993300"/>
                </a:solidFill>
              </a:rPr>
              <a:t>1</a:t>
            </a:r>
            <a:r>
              <a:rPr lang="en-US" altLang="en-US" sz="2000" b="1" dirty="0">
                <a:solidFill>
                  <a:srgbClr val="993300"/>
                </a:solidFill>
              </a:rPr>
              <a:t> sin</a:t>
            </a:r>
            <a:r>
              <a:rPr lang="en-US" altLang="en-US" sz="2000" b="1" dirty="0">
                <a:solidFill>
                  <a:srgbClr val="993300"/>
                </a:solidFill>
                <a:sym typeface="Symbol" panose="05050102010706020507" pitchFamily="18" charset="2"/>
              </a:rPr>
              <a:t></a:t>
            </a:r>
            <a:r>
              <a:rPr lang="en-US" altLang="en-US" sz="2000" b="1" baseline="-25000" dirty="0">
                <a:solidFill>
                  <a:srgbClr val="993300"/>
                </a:solidFill>
                <a:sym typeface="Symbol" panose="05050102010706020507" pitchFamily="18" charset="2"/>
              </a:rPr>
              <a:t>1</a:t>
            </a:r>
            <a:r>
              <a:rPr lang="en-US" altLang="en-US" sz="2000" b="1" dirty="0">
                <a:solidFill>
                  <a:srgbClr val="993300"/>
                </a:solidFill>
                <a:sym typeface="Symbol" panose="05050102010706020507" pitchFamily="18" charset="2"/>
              </a:rPr>
              <a:t> = n</a:t>
            </a:r>
            <a:r>
              <a:rPr lang="en-US" altLang="en-US" sz="2000" b="1" baseline="-25000" dirty="0">
                <a:solidFill>
                  <a:srgbClr val="993300"/>
                </a:solidFill>
                <a:sym typeface="Symbol" panose="05050102010706020507" pitchFamily="18" charset="2"/>
              </a:rPr>
              <a:t>2 </a:t>
            </a:r>
            <a:r>
              <a:rPr lang="en-US" altLang="en-US" sz="2000" b="1" dirty="0">
                <a:solidFill>
                  <a:srgbClr val="993300"/>
                </a:solidFill>
                <a:sym typeface="Symbol" panose="05050102010706020507" pitchFamily="18" charset="2"/>
              </a:rPr>
              <a:t>sin</a:t>
            </a:r>
            <a:r>
              <a:rPr lang="en-US" altLang="en-US" sz="2000" b="1" baseline="-25000" dirty="0">
                <a:solidFill>
                  <a:srgbClr val="993300"/>
                </a:solidFill>
                <a:sym typeface="Symbol" panose="05050102010706020507" pitchFamily="18" charset="2"/>
              </a:rPr>
              <a:t>2</a:t>
            </a:r>
            <a:endParaRPr lang="en-US" altLang="en-US" sz="2000" b="1" dirty="0">
              <a:solidFill>
                <a:srgbClr val="993300"/>
              </a:solidFill>
              <a:sym typeface="Symbol" panose="05050102010706020507" pitchFamily="18" charset="2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800" b="1" dirty="0">
              <a:solidFill>
                <a:srgbClr val="993300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993300"/>
                </a:solidFill>
              </a:rPr>
              <a:t>	</a:t>
            </a:r>
            <a:r>
              <a:rPr lang="en-US" altLang="en-US" sz="2000" dirty="0"/>
              <a:t>Where: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		n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, n</a:t>
            </a:r>
            <a:r>
              <a:rPr lang="en-US" altLang="en-US" sz="2000" baseline="-25000" dirty="0"/>
              <a:t>2 </a:t>
            </a:r>
            <a:r>
              <a:rPr lang="en-US" altLang="en-US" sz="2000" dirty="0"/>
              <a:t>= index of refraction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		 </a:t>
            </a:r>
            <a:r>
              <a:rPr lang="en-US" altLang="en-US" sz="2000" b="1" dirty="0">
                <a:sym typeface="Symbol" panose="05050102010706020507" pitchFamily="18" charset="2"/>
              </a:rPr>
              <a:t></a:t>
            </a:r>
            <a:r>
              <a:rPr lang="en-US" altLang="en-US" sz="2000" b="1" baseline="-25000" dirty="0">
                <a:sym typeface="Symbol" panose="05050102010706020507" pitchFamily="18" charset="2"/>
              </a:rPr>
              <a:t>1</a:t>
            </a:r>
            <a:r>
              <a:rPr lang="en-US" altLang="en-US" sz="2000" b="1" dirty="0">
                <a:solidFill>
                  <a:srgbClr val="9933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sym typeface="Symbol" panose="05050102010706020507" pitchFamily="18" charset="2"/>
              </a:rPr>
              <a:t>= </a:t>
            </a:r>
            <a:r>
              <a:rPr lang="en-US" altLang="en-US" sz="2000" dirty="0">
                <a:sym typeface="Symbol" panose="05050102010706020507" pitchFamily="18" charset="2"/>
              </a:rPr>
              <a:t>Angle of incidence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		 </a:t>
            </a:r>
            <a:r>
              <a:rPr lang="en-US" altLang="en-US" sz="2000" b="1" dirty="0">
                <a:sym typeface="Symbol" panose="05050102010706020507" pitchFamily="18" charset="2"/>
              </a:rPr>
              <a:t></a:t>
            </a:r>
            <a:r>
              <a:rPr lang="en-US" altLang="en-US" sz="2000" b="1" baseline="-25000" dirty="0">
                <a:sym typeface="Symbol" panose="05050102010706020507" pitchFamily="18" charset="2"/>
              </a:rPr>
              <a:t>2</a:t>
            </a:r>
            <a:r>
              <a:rPr lang="en-US" altLang="en-US" sz="2000" b="1" dirty="0">
                <a:sym typeface="Symbol" panose="05050102010706020507" pitchFamily="18" charset="2"/>
              </a:rPr>
              <a:t> = </a:t>
            </a:r>
            <a:r>
              <a:rPr lang="en-US" altLang="en-US" sz="2000" dirty="0">
                <a:sym typeface="Symbol" panose="05050102010706020507" pitchFamily="18" charset="2"/>
              </a:rPr>
              <a:t>Angle of refraction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000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1800" dirty="0">
                <a:solidFill>
                  <a:schemeClr val="hlink"/>
                </a:solidFill>
                <a:sym typeface="Symbol" panose="05050102010706020507" pitchFamily="18" charset="2"/>
              </a:rPr>
              <a:t>Note, the incident ray will always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hlink"/>
                </a:solidFill>
                <a:sym typeface="Symbol" panose="05050102010706020507" pitchFamily="18" charset="2"/>
              </a:rPr>
              <a:t>	bend towards the normal when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hlink"/>
                </a:solidFill>
                <a:sym typeface="Symbol" panose="05050102010706020507" pitchFamily="18" charset="2"/>
              </a:rPr>
              <a:t>	transitioning from a material with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hlink"/>
                </a:solidFill>
                <a:sym typeface="Symbol" panose="05050102010706020507" pitchFamily="18" charset="2"/>
              </a:rPr>
              <a:t>	a lower index of refraction to one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hlink"/>
                </a:solidFill>
                <a:sym typeface="Symbol" panose="05050102010706020507" pitchFamily="18" charset="2"/>
              </a:rPr>
              <a:t>	with a higher index of refraction(</a:t>
            </a:r>
            <a:r>
              <a:rPr lang="en-US" altLang="en-US" sz="1800" b="1" dirty="0">
                <a:solidFill>
                  <a:srgbClr val="008000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 baseline="-25000" dirty="0">
                <a:solidFill>
                  <a:srgbClr val="008000"/>
                </a:solidFill>
                <a:sym typeface="Symbol" panose="05050102010706020507" pitchFamily="18" charset="2"/>
              </a:rPr>
              <a:t>2</a:t>
            </a:r>
            <a:r>
              <a:rPr lang="en-US" altLang="en-US" sz="1800" b="1" dirty="0">
                <a:solidFill>
                  <a:srgbClr val="008000"/>
                </a:solidFill>
                <a:sym typeface="Symbol" panose="05050102010706020507" pitchFamily="18" charset="2"/>
              </a:rPr>
              <a:t>&gt;n</a:t>
            </a:r>
            <a:r>
              <a:rPr lang="en-US" altLang="en-US" sz="1800" b="1" baseline="-25000" dirty="0">
                <a:solidFill>
                  <a:srgbClr val="008000"/>
                </a:solidFill>
                <a:sym typeface="Symbol" panose="05050102010706020507" pitchFamily="18" charset="2"/>
              </a:rPr>
              <a:t>1</a:t>
            </a:r>
            <a:r>
              <a:rPr lang="en-US" altLang="en-US" sz="1800" dirty="0">
                <a:solidFill>
                  <a:schemeClr val="hlink"/>
                </a:solidFill>
                <a:sym typeface="Symbol" panose="05050102010706020507" pitchFamily="18" charset="2"/>
              </a:rPr>
              <a:t>).</a:t>
            </a:r>
            <a:endParaRPr lang="en-US" altLang="en-US" sz="1800" b="1" baseline="-25000" dirty="0">
              <a:sym typeface="Symbol" panose="05050102010706020507" pitchFamily="18" charset="2"/>
            </a:endParaRPr>
          </a:p>
        </p:txBody>
      </p:sp>
      <p:sp>
        <p:nvSpPr>
          <p:cNvPr id="159749" name="AutoShape 5">
            <a:extLst>
              <a:ext uri="{FF2B5EF4-FFF2-40B4-BE49-F238E27FC236}">
                <a16:creationId xmlns:a16="http://schemas.microsoft.com/office/drawing/2014/main" id="{444C2EF5-29D5-47C3-9DAA-69574D529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571" y="2736010"/>
            <a:ext cx="2714625" cy="493712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37A21C8F-3023-4B2F-BBA5-D53E7EE37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6340475"/>
            <a:ext cx="1233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www.sol.sci.uop.edu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9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9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9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9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9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9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9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9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9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9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9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9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9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97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97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build="p" bldLvl="2" autoUpdateAnimBg="0"/>
      <p:bldP spid="1597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D52CB41-3BC1-47DD-9D23-D600341EF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3488" y="2293938"/>
            <a:ext cx="5951537" cy="2873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0395EF6-E450-4C95-B5A2-5C44CAF1F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Light Passing Through Glass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D1B538C3-963D-4895-AEF8-A6239C824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2281238"/>
            <a:ext cx="1857375" cy="288766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7A94AE"/>
              </a:gs>
            </a:gsLst>
            <a:lin ang="5400000" scaled="1"/>
          </a:gra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13C8FC91-3973-4FF6-9EA5-FB9E84477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5775" y="3897313"/>
            <a:ext cx="4921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7512D6EC-5C78-48BA-A3D8-E762251B1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3548063"/>
            <a:ext cx="4921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7945" name="Group 9">
            <a:extLst>
              <a:ext uri="{FF2B5EF4-FFF2-40B4-BE49-F238E27FC236}">
                <a16:creationId xmlns:a16="http://schemas.microsoft.com/office/drawing/2014/main" id="{EC67E8F6-979F-4DC2-932C-6916B5315666}"/>
              </a:ext>
            </a:extLst>
          </p:cNvPr>
          <p:cNvGrpSpPr>
            <a:grpSpLocks/>
          </p:cNvGrpSpPr>
          <p:nvPr/>
        </p:nvGrpSpPr>
        <p:grpSpPr bwMode="auto">
          <a:xfrm>
            <a:off x="1811338" y="2803525"/>
            <a:ext cx="1479550" cy="1087438"/>
            <a:chOff x="1141" y="1766"/>
            <a:chExt cx="932" cy="685"/>
          </a:xfrm>
        </p:grpSpPr>
        <p:sp>
          <p:nvSpPr>
            <p:cNvPr id="20512" name="Line 10">
              <a:extLst>
                <a:ext uri="{FF2B5EF4-FFF2-40B4-BE49-F238E27FC236}">
                  <a16:creationId xmlns:a16="http://schemas.microsoft.com/office/drawing/2014/main" id="{9059D1A5-5BD9-487E-8ADA-6B17EA6F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41" y="1766"/>
              <a:ext cx="932" cy="6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13" name="Line 11">
              <a:extLst>
                <a:ext uri="{FF2B5EF4-FFF2-40B4-BE49-F238E27FC236}">
                  <a16:creationId xmlns:a16="http://schemas.microsoft.com/office/drawing/2014/main" id="{4FD9DE47-9EB4-4A97-94F5-48733123C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81" y="2164"/>
              <a:ext cx="6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7948" name="Group 12">
            <a:extLst>
              <a:ext uri="{FF2B5EF4-FFF2-40B4-BE49-F238E27FC236}">
                <a16:creationId xmlns:a16="http://schemas.microsoft.com/office/drawing/2014/main" id="{577265D5-C6B5-493D-AB7F-D25CFDB2E378}"/>
              </a:ext>
            </a:extLst>
          </p:cNvPr>
          <p:cNvGrpSpPr>
            <a:grpSpLocks/>
          </p:cNvGrpSpPr>
          <p:nvPr/>
        </p:nvGrpSpPr>
        <p:grpSpPr bwMode="auto">
          <a:xfrm>
            <a:off x="1817688" y="3889375"/>
            <a:ext cx="1479550" cy="1087438"/>
            <a:chOff x="1145" y="2450"/>
            <a:chExt cx="932" cy="685"/>
          </a:xfrm>
        </p:grpSpPr>
        <p:sp>
          <p:nvSpPr>
            <p:cNvPr id="20510" name="Line 13">
              <a:extLst>
                <a:ext uri="{FF2B5EF4-FFF2-40B4-BE49-F238E27FC236}">
                  <a16:creationId xmlns:a16="http://schemas.microsoft.com/office/drawing/2014/main" id="{735D5909-3192-4673-9634-537364EAC5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2450"/>
              <a:ext cx="932" cy="6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11" name="Line 14">
              <a:extLst>
                <a:ext uri="{FF2B5EF4-FFF2-40B4-BE49-F238E27FC236}">
                  <a16:creationId xmlns:a16="http://schemas.microsoft.com/office/drawing/2014/main" id="{D754E038-A7F1-4EBC-84B9-FBD8035C745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558" y="2754"/>
              <a:ext cx="105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7951" name="Group 15">
            <a:extLst>
              <a:ext uri="{FF2B5EF4-FFF2-40B4-BE49-F238E27FC236}">
                <a16:creationId xmlns:a16="http://schemas.microsoft.com/office/drawing/2014/main" id="{11061178-71B2-4EC3-8EE4-095B832536E8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3544888"/>
            <a:ext cx="1873250" cy="349250"/>
            <a:chOff x="2068" y="2233"/>
            <a:chExt cx="1180" cy="220"/>
          </a:xfrm>
        </p:grpSpPr>
        <p:sp>
          <p:nvSpPr>
            <p:cNvPr id="20508" name="Line 16">
              <a:extLst>
                <a:ext uri="{FF2B5EF4-FFF2-40B4-BE49-F238E27FC236}">
                  <a16:creationId xmlns:a16="http://schemas.microsoft.com/office/drawing/2014/main" id="{86BFA51B-F8C0-4F64-A0C0-F9B166643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8" y="2233"/>
              <a:ext cx="118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9" name="Line 17">
              <a:extLst>
                <a:ext uri="{FF2B5EF4-FFF2-40B4-BE49-F238E27FC236}">
                  <a16:creationId xmlns:a16="http://schemas.microsoft.com/office/drawing/2014/main" id="{EFCD1EE4-673E-4BB1-99A7-7D37546D0CB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585" y="2331"/>
              <a:ext cx="139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7954" name="Group 18">
            <a:extLst>
              <a:ext uri="{FF2B5EF4-FFF2-40B4-BE49-F238E27FC236}">
                <a16:creationId xmlns:a16="http://schemas.microsoft.com/office/drawing/2014/main" id="{9099221F-6054-4A80-96DB-7BC3330A0AB6}"/>
              </a:ext>
            </a:extLst>
          </p:cNvPr>
          <p:cNvGrpSpPr>
            <a:grpSpLocks/>
          </p:cNvGrpSpPr>
          <p:nvPr/>
        </p:nvGrpSpPr>
        <p:grpSpPr bwMode="auto">
          <a:xfrm>
            <a:off x="5151438" y="2454275"/>
            <a:ext cx="1479550" cy="1087438"/>
            <a:chOff x="3245" y="1546"/>
            <a:chExt cx="932" cy="685"/>
          </a:xfrm>
        </p:grpSpPr>
        <p:sp>
          <p:nvSpPr>
            <p:cNvPr id="20506" name="Line 19">
              <a:extLst>
                <a:ext uri="{FF2B5EF4-FFF2-40B4-BE49-F238E27FC236}">
                  <a16:creationId xmlns:a16="http://schemas.microsoft.com/office/drawing/2014/main" id="{11460B5E-95DA-490D-82D9-CEA067C51E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5" y="1546"/>
              <a:ext cx="932" cy="6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7" name="Line 20">
              <a:extLst>
                <a:ext uri="{FF2B5EF4-FFF2-40B4-BE49-F238E27FC236}">
                  <a16:creationId xmlns:a16="http://schemas.microsoft.com/office/drawing/2014/main" id="{DCC17664-1E87-4ED5-B54B-74A53D76BFA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680" y="1840"/>
              <a:ext cx="104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495" name="Text Box 23">
            <a:extLst>
              <a:ext uri="{FF2B5EF4-FFF2-40B4-BE49-F238E27FC236}">
                <a16:creationId xmlns:a16="http://schemas.microsoft.com/office/drawing/2014/main" id="{28B2345F-24F0-4CCA-8ACA-1444F301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727575"/>
            <a:ext cx="1022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Incident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Ray</a:t>
            </a:r>
          </a:p>
        </p:txBody>
      </p:sp>
      <p:sp>
        <p:nvSpPr>
          <p:cNvPr id="20496" name="Text Box 24">
            <a:extLst>
              <a:ext uri="{FF2B5EF4-FFF2-40B4-BE49-F238E27FC236}">
                <a16:creationId xmlns:a16="http://schemas.microsoft.com/office/drawing/2014/main" id="{B2DDDB54-B7FF-4B14-ACFD-FECBB284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2500313"/>
            <a:ext cx="1120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Reflected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Ray</a:t>
            </a:r>
          </a:p>
        </p:txBody>
      </p:sp>
      <p:sp>
        <p:nvSpPr>
          <p:cNvPr id="20497" name="Text Box 25">
            <a:extLst>
              <a:ext uri="{FF2B5EF4-FFF2-40B4-BE49-F238E27FC236}">
                <a16:creationId xmlns:a16="http://schemas.microsoft.com/office/drawing/2014/main" id="{18F2C668-9C5A-4658-8B48-78CA6E5AA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2992438"/>
            <a:ext cx="11509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Refracted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Ray</a:t>
            </a:r>
          </a:p>
        </p:txBody>
      </p:sp>
      <p:sp>
        <p:nvSpPr>
          <p:cNvPr id="20498" name="Text Box 26">
            <a:extLst>
              <a:ext uri="{FF2B5EF4-FFF2-40B4-BE49-F238E27FC236}">
                <a16:creationId xmlns:a16="http://schemas.microsoft.com/office/drawing/2014/main" id="{0240B17A-3C55-4A89-8E01-C715B8798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3" y="2309813"/>
            <a:ext cx="471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Air</a:t>
            </a:r>
          </a:p>
        </p:txBody>
      </p:sp>
      <p:sp>
        <p:nvSpPr>
          <p:cNvPr id="20499" name="Text Box 27">
            <a:extLst>
              <a:ext uri="{FF2B5EF4-FFF2-40B4-BE49-F238E27FC236}">
                <a16:creationId xmlns:a16="http://schemas.microsoft.com/office/drawing/2014/main" id="{DC36BEB7-0CBB-499E-9EA7-619C83F19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0" y="2289175"/>
            <a:ext cx="471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Air</a:t>
            </a:r>
          </a:p>
        </p:txBody>
      </p:sp>
      <p:sp>
        <p:nvSpPr>
          <p:cNvPr id="20500" name="Text Box 28">
            <a:extLst>
              <a:ext uri="{FF2B5EF4-FFF2-40B4-BE49-F238E27FC236}">
                <a16:creationId xmlns:a16="http://schemas.microsoft.com/office/drawing/2014/main" id="{80B355BA-43A9-4279-B9A1-A7DF1B64E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2311400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Glass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B715E0-F816-4927-B357-CF70509F09A6}"/>
              </a:ext>
            </a:extLst>
          </p:cNvPr>
          <p:cNvGrpSpPr/>
          <p:nvPr/>
        </p:nvGrpSpPr>
        <p:grpSpPr>
          <a:xfrm>
            <a:off x="5635625" y="3017838"/>
            <a:ext cx="415925" cy="525462"/>
            <a:chOff x="5635625" y="3017838"/>
            <a:chExt cx="415925" cy="525462"/>
          </a:xfrm>
        </p:grpSpPr>
        <p:sp>
          <p:nvSpPr>
            <p:cNvPr id="20488" name="Text Box 8">
              <a:extLst>
                <a:ext uri="{FF2B5EF4-FFF2-40B4-BE49-F238E27FC236}">
                  <a16:creationId xmlns:a16="http://schemas.microsoft.com/office/drawing/2014/main" id="{B3A6C60B-8B15-4EAE-A057-7327AA551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5625" y="3189288"/>
              <a:ext cx="4000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n-US" sz="1600" dirty="0"/>
                <a:t>θ</a:t>
              </a:r>
              <a:r>
                <a:rPr lang="en-US" altLang="en-US" sz="1600" baseline="-25000" dirty="0"/>
                <a:t>4</a:t>
              </a:r>
              <a:endParaRPr lang="el-GR" altLang="en-US" sz="1600" dirty="0"/>
            </a:p>
          </p:txBody>
        </p:sp>
        <p:sp>
          <p:nvSpPr>
            <p:cNvPr id="20501" name="Arc 29">
              <a:extLst>
                <a:ext uri="{FF2B5EF4-FFF2-40B4-BE49-F238E27FC236}">
                  <a16:creationId xmlns:a16="http://schemas.microsoft.com/office/drawing/2014/main" id="{1D90B2A3-70A7-4A93-973D-73BF9AE1E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3017838"/>
              <a:ext cx="222250" cy="525462"/>
            </a:xfrm>
            <a:custGeom>
              <a:avLst/>
              <a:gdLst>
                <a:gd name="T0" fmla="*/ 478036877 w 21600"/>
                <a:gd name="T1" fmla="*/ 0 h 21199"/>
                <a:gd name="T2" fmla="*/ 2147483646 w 21600"/>
                <a:gd name="T3" fmla="*/ 2147483646 h 21199"/>
                <a:gd name="T4" fmla="*/ 0 w 21600"/>
                <a:gd name="T5" fmla="*/ 2147483646 h 211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199" fill="none" extrusionOk="0">
                  <a:moveTo>
                    <a:pt x="4144" y="0"/>
                  </a:moveTo>
                  <a:cubicBezTo>
                    <a:pt x="14284" y="1982"/>
                    <a:pt x="21600" y="10867"/>
                    <a:pt x="21600" y="21199"/>
                  </a:cubicBezTo>
                </a:path>
                <a:path w="21600" h="21199" stroke="0" extrusionOk="0">
                  <a:moveTo>
                    <a:pt x="4144" y="0"/>
                  </a:moveTo>
                  <a:cubicBezTo>
                    <a:pt x="14284" y="1982"/>
                    <a:pt x="21600" y="10867"/>
                    <a:pt x="21600" y="21199"/>
                  </a:cubicBezTo>
                  <a:lnTo>
                    <a:pt x="0" y="21199"/>
                  </a:lnTo>
                  <a:lnTo>
                    <a:pt x="414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FC063AF-2FF7-4D02-A893-F1C9EA7F712B}"/>
              </a:ext>
            </a:extLst>
          </p:cNvPr>
          <p:cNvGrpSpPr/>
          <p:nvPr/>
        </p:nvGrpSpPr>
        <p:grpSpPr>
          <a:xfrm>
            <a:off x="2339975" y="3906838"/>
            <a:ext cx="400050" cy="525462"/>
            <a:chOff x="2339975" y="3906838"/>
            <a:chExt cx="400050" cy="525462"/>
          </a:xfrm>
        </p:grpSpPr>
        <p:sp>
          <p:nvSpPr>
            <p:cNvPr id="20487" name="Text Box 7">
              <a:extLst>
                <a:ext uri="{FF2B5EF4-FFF2-40B4-BE49-F238E27FC236}">
                  <a16:creationId xmlns:a16="http://schemas.microsoft.com/office/drawing/2014/main" id="{AB6E12A7-BB9A-48CB-B035-F43FA4F6C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975" y="3951288"/>
              <a:ext cx="4000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n-US" sz="1600" dirty="0"/>
                <a:t>θ</a:t>
              </a:r>
              <a:r>
                <a:rPr lang="en-US" altLang="en-US" sz="1600" baseline="-25000" dirty="0"/>
                <a:t>1</a:t>
              </a:r>
              <a:endParaRPr lang="el-GR" altLang="en-US" sz="1600" dirty="0"/>
            </a:p>
          </p:txBody>
        </p:sp>
        <p:sp>
          <p:nvSpPr>
            <p:cNvPr id="20502" name="Arc 30">
              <a:extLst>
                <a:ext uri="{FF2B5EF4-FFF2-40B4-BE49-F238E27FC236}">
                  <a16:creationId xmlns:a16="http://schemas.microsoft.com/office/drawing/2014/main" id="{CD96DDDF-D837-456D-B5A7-7F9C0932B48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68550" y="3906838"/>
              <a:ext cx="222250" cy="525462"/>
            </a:xfrm>
            <a:custGeom>
              <a:avLst/>
              <a:gdLst>
                <a:gd name="T0" fmla="*/ 478036877 w 21600"/>
                <a:gd name="T1" fmla="*/ 0 h 21199"/>
                <a:gd name="T2" fmla="*/ 2147483646 w 21600"/>
                <a:gd name="T3" fmla="*/ 2147483646 h 21199"/>
                <a:gd name="T4" fmla="*/ 0 w 21600"/>
                <a:gd name="T5" fmla="*/ 2147483646 h 211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199" fill="none" extrusionOk="0">
                  <a:moveTo>
                    <a:pt x="4144" y="0"/>
                  </a:moveTo>
                  <a:cubicBezTo>
                    <a:pt x="14284" y="1982"/>
                    <a:pt x="21600" y="10867"/>
                    <a:pt x="21600" y="21199"/>
                  </a:cubicBezTo>
                </a:path>
                <a:path w="21600" h="21199" stroke="0" extrusionOk="0">
                  <a:moveTo>
                    <a:pt x="4144" y="0"/>
                  </a:moveTo>
                  <a:cubicBezTo>
                    <a:pt x="14284" y="1982"/>
                    <a:pt x="21600" y="10867"/>
                    <a:pt x="21600" y="21199"/>
                  </a:cubicBezTo>
                  <a:lnTo>
                    <a:pt x="0" y="21199"/>
                  </a:lnTo>
                  <a:lnTo>
                    <a:pt x="414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AC9CE1-3DEB-4FC9-8E55-579E1F406227}"/>
              </a:ext>
            </a:extLst>
          </p:cNvPr>
          <p:cNvGrpSpPr/>
          <p:nvPr/>
        </p:nvGrpSpPr>
        <p:grpSpPr>
          <a:xfrm>
            <a:off x="3325813" y="3487738"/>
            <a:ext cx="446087" cy="365125"/>
            <a:chOff x="3325813" y="3487738"/>
            <a:chExt cx="446087" cy="365125"/>
          </a:xfrm>
        </p:grpSpPr>
        <p:sp>
          <p:nvSpPr>
            <p:cNvPr id="20494" name="Text Box 22">
              <a:extLst>
                <a:ext uri="{FF2B5EF4-FFF2-40B4-BE49-F238E27FC236}">
                  <a16:creationId xmlns:a16="http://schemas.microsoft.com/office/drawing/2014/main" id="{FABB424D-2D09-4E28-A552-BADA7C2CE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1850" y="3487738"/>
              <a:ext cx="4000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n-US" sz="1600" dirty="0"/>
                <a:t>θ</a:t>
              </a:r>
              <a:r>
                <a:rPr lang="en-US" altLang="en-US" sz="1600" baseline="-25000" dirty="0"/>
                <a:t>2</a:t>
              </a:r>
              <a:endParaRPr lang="el-GR" altLang="en-US" sz="1600" dirty="0"/>
            </a:p>
          </p:txBody>
        </p:sp>
        <p:sp>
          <p:nvSpPr>
            <p:cNvPr id="20503" name="Arc 31">
              <a:extLst>
                <a:ext uri="{FF2B5EF4-FFF2-40B4-BE49-F238E27FC236}">
                  <a16:creationId xmlns:a16="http://schemas.microsoft.com/office/drawing/2014/main" id="{01491162-84D8-4A8C-AAA4-D48C6BFE9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325813" y="3541713"/>
              <a:ext cx="177800" cy="311150"/>
            </a:xfrm>
            <a:custGeom>
              <a:avLst/>
              <a:gdLst>
                <a:gd name="T0" fmla="*/ 301269292 w 21600"/>
                <a:gd name="T1" fmla="*/ 0 h 20075"/>
                <a:gd name="T2" fmla="*/ 816288435 w 21600"/>
                <a:gd name="T3" fmla="*/ 2147483646 h 20075"/>
                <a:gd name="T4" fmla="*/ 0 w 21600"/>
                <a:gd name="T5" fmla="*/ 2147483646 h 20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075" fill="none" extrusionOk="0">
                  <a:moveTo>
                    <a:pt x="7972" y="-1"/>
                  </a:moveTo>
                  <a:cubicBezTo>
                    <a:pt x="16199" y="3267"/>
                    <a:pt x="21600" y="11223"/>
                    <a:pt x="21600" y="20075"/>
                  </a:cubicBezTo>
                </a:path>
                <a:path w="21600" h="20075" stroke="0" extrusionOk="0">
                  <a:moveTo>
                    <a:pt x="7972" y="-1"/>
                  </a:moveTo>
                  <a:cubicBezTo>
                    <a:pt x="16199" y="3267"/>
                    <a:pt x="21600" y="11223"/>
                    <a:pt x="21600" y="20075"/>
                  </a:cubicBezTo>
                  <a:lnTo>
                    <a:pt x="0" y="20075"/>
                  </a:lnTo>
                  <a:lnTo>
                    <a:pt x="7972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CA4FFE-2DD0-4D68-A695-EC09C862D6F6}"/>
              </a:ext>
            </a:extLst>
          </p:cNvPr>
          <p:cNvGrpSpPr/>
          <p:nvPr/>
        </p:nvGrpSpPr>
        <p:grpSpPr>
          <a:xfrm>
            <a:off x="4786313" y="3563938"/>
            <a:ext cx="400050" cy="339725"/>
            <a:chOff x="4786313" y="3563938"/>
            <a:chExt cx="400050" cy="339725"/>
          </a:xfrm>
        </p:grpSpPr>
        <p:sp>
          <p:nvSpPr>
            <p:cNvPr id="20493" name="Text Box 21">
              <a:extLst>
                <a:ext uri="{FF2B5EF4-FFF2-40B4-BE49-F238E27FC236}">
                  <a16:creationId xmlns:a16="http://schemas.microsoft.com/office/drawing/2014/main" id="{691210E9-DC6C-4132-A74F-1A47BD618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313" y="3567113"/>
              <a:ext cx="4000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n-US" sz="1600" dirty="0"/>
                <a:t>θ</a:t>
              </a:r>
              <a:r>
                <a:rPr lang="en-US" altLang="en-US" sz="1600" baseline="-25000" dirty="0"/>
                <a:t>3</a:t>
              </a:r>
              <a:endParaRPr lang="el-GR" altLang="en-US" sz="1600" dirty="0"/>
            </a:p>
          </p:txBody>
        </p:sp>
        <p:sp>
          <p:nvSpPr>
            <p:cNvPr id="20504" name="Arc 32">
              <a:extLst>
                <a:ext uri="{FF2B5EF4-FFF2-40B4-BE49-F238E27FC236}">
                  <a16:creationId xmlns:a16="http://schemas.microsoft.com/office/drawing/2014/main" id="{29B8E77A-8503-4D19-9AEF-8C9C12774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850" y="3563938"/>
              <a:ext cx="114300" cy="334962"/>
            </a:xfrm>
            <a:custGeom>
              <a:avLst/>
              <a:gdLst>
                <a:gd name="T0" fmla="*/ 17198329 w 21600"/>
                <a:gd name="T1" fmla="*/ 0 h 21199"/>
                <a:gd name="T2" fmla="*/ 89622387 w 21600"/>
                <a:gd name="T3" fmla="*/ 2147483646 h 21199"/>
                <a:gd name="T4" fmla="*/ 0 w 21600"/>
                <a:gd name="T5" fmla="*/ 2147483646 h 211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199" fill="none" extrusionOk="0">
                  <a:moveTo>
                    <a:pt x="4144" y="0"/>
                  </a:moveTo>
                  <a:cubicBezTo>
                    <a:pt x="14284" y="1982"/>
                    <a:pt x="21600" y="10867"/>
                    <a:pt x="21600" y="21199"/>
                  </a:cubicBezTo>
                </a:path>
                <a:path w="21600" h="21199" stroke="0" extrusionOk="0">
                  <a:moveTo>
                    <a:pt x="4144" y="0"/>
                  </a:moveTo>
                  <a:cubicBezTo>
                    <a:pt x="14284" y="1982"/>
                    <a:pt x="21600" y="10867"/>
                    <a:pt x="21600" y="21199"/>
                  </a:cubicBezTo>
                  <a:lnTo>
                    <a:pt x="0" y="21199"/>
                  </a:lnTo>
                  <a:lnTo>
                    <a:pt x="414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05" name="Text Box 33">
            <a:extLst>
              <a:ext uri="{FF2B5EF4-FFF2-40B4-BE49-F238E27FC236}">
                <a16:creationId xmlns:a16="http://schemas.microsoft.com/office/drawing/2014/main" id="{AB854BFA-D419-48A5-9AA1-EA9F11903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402" y="5173663"/>
            <a:ext cx="23542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Note: 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sym typeface="Symbol" panose="05050102010706020507" pitchFamily="18" charset="2"/>
              </a:rPr>
              <a:t> = </a:t>
            </a:r>
            <a:r>
              <a:rPr lang="en-US" altLang="en-US" sz="2400" baseline="-25000" dirty="0">
                <a:sym typeface="Symbol" panose="05050102010706020507" pitchFamily="18" charset="2"/>
              </a:rPr>
              <a:t>4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 </a:t>
            </a:r>
            <a:r>
              <a:rPr lang="en-US" altLang="en-US" sz="2400" baseline="-25000" dirty="0"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ym typeface="Symbol" panose="05050102010706020507" pitchFamily="18" charset="2"/>
              </a:rPr>
              <a:t> = </a:t>
            </a:r>
            <a:r>
              <a:rPr lang="en-US" altLang="en-US" sz="2400" baseline="-25000" dirty="0"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/>
      <p:bldP spid="20496" grpId="0"/>
      <p:bldP spid="20497" grpId="0"/>
      <p:bldP spid="205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6922F7B-923E-4A5C-84DA-0369B2160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Total Internal Reflection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79000F0D-D019-444C-8D96-D397FF147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4552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When the angle of incidence is such that the angle of refraction is equal to 90</a:t>
            </a:r>
            <a:r>
              <a:rPr lang="en-US" altLang="en-US" sz="2400" baseline="30000"/>
              <a:t>o</a:t>
            </a:r>
            <a:r>
              <a:rPr lang="en-US" altLang="en-US" sz="2400"/>
              <a:t>, the </a:t>
            </a:r>
            <a:r>
              <a:rPr lang="en-US" altLang="en-US" sz="2400" b="1">
                <a:solidFill>
                  <a:srgbClr val="993300"/>
                </a:solidFill>
              </a:rPr>
              <a:t>critical angle</a:t>
            </a:r>
            <a:r>
              <a:rPr lang="en-US" altLang="en-US" sz="2400"/>
              <a:t> (</a:t>
            </a:r>
            <a:r>
              <a:rPr lang="en-US" altLang="en-US" sz="2400">
                <a:sym typeface="Symbol" panose="05050102010706020507" pitchFamily="18" charset="2"/>
              </a:rPr>
              <a:t></a:t>
            </a:r>
            <a:r>
              <a:rPr lang="en-US" altLang="en-US" sz="2400" baseline="-25000">
                <a:sym typeface="Symbol" panose="05050102010706020507" pitchFamily="18" charset="2"/>
              </a:rPr>
              <a:t>c</a:t>
            </a:r>
            <a:r>
              <a:rPr lang="en-US" altLang="en-US" sz="2400">
                <a:sym typeface="Symbol" panose="05050102010706020507" pitchFamily="18" charset="2"/>
              </a:rPr>
              <a:t>) </a:t>
            </a:r>
            <a:r>
              <a:rPr lang="en-US" altLang="en-US" sz="2400"/>
              <a:t>has been attained.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All rays will be reflected internally at all angles greater than this angle.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200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	 </a:t>
            </a:r>
            <a:r>
              <a:rPr lang="en-US" altLang="en-US" sz="2400">
                <a:sym typeface="Symbol" panose="05050102010706020507" pitchFamily="18" charset="2"/>
              </a:rPr>
              <a:t></a:t>
            </a:r>
            <a:r>
              <a:rPr lang="en-US" altLang="en-US" sz="2400" baseline="-25000">
                <a:sym typeface="Symbol" panose="05050102010706020507" pitchFamily="18" charset="2"/>
              </a:rPr>
              <a:t>c</a:t>
            </a:r>
            <a:r>
              <a:rPr lang="en-US" altLang="en-US" sz="2400">
                <a:sym typeface="Symbol" panose="05050102010706020507" pitchFamily="18" charset="2"/>
              </a:rPr>
              <a:t> =</a:t>
            </a:r>
            <a:r>
              <a:rPr lang="en-US" altLang="en-US" sz="2400"/>
              <a:t> sin</a:t>
            </a:r>
            <a:r>
              <a:rPr lang="en-US" altLang="en-US" sz="2400" baseline="30000"/>
              <a:t>-1</a:t>
            </a:r>
            <a:r>
              <a:rPr lang="en-US" altLang="en-US" sz="2400">
                <a:sym typeface="Symbol" panose="05050102010706020507" pitchFamily="18" charset="2"/>
              </a:rPr>
              <a:t> (n</a:t>
            </a:r>
            <a:r>
              <a:rPr lang="en-US" altLang="en-US" sz="2400" baseline="-25000">
                <a:sym typeface="Symbol" panose="05050102010706020507" pitchFamily="18" charset="2"/>
              </a:rPr>
              <a:t>2</a:t>
            </a:r>
            <a:r>
              <a:rPr lang="en-US" altLang="en-US" sz="2400">
                <a:sym typeface="Symbol" panose="05050102010706020507" pitchFamily="18" charset="2"/>
              </a:rPr>
              <a:t>/n</a:t>
            </a:r>
            <a:r>
              <a:rPr lang="en-US" altLang="en-US" sz="2400" baseline="-25000">
                <a:sym typeface="Symbol" panose="05050102010706020507" pitchFamily="18" charset="2"/>
              </a:rPr>
              <a:t>1</a:t>
            </a:r>
            <a:r>
              <a:rPr lang="en-US" altLang="en-US" sz="2400">
                <a:sym typeface="Symbol" panose="05050102010706020507" pitchFamily="18" charset="2"/>
              </a:rPr>
              <a:t>)</a:t>
            </a:r>
            <a:endParaRPr lang="en-US" altLang="en-US" sz="2400" b="1">
              <a:solidFill>
                <a:srgbClr val="9933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200" b="1">
              <a:solidFill>
                <a:srgbClr val="9933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ym typeface="Symbol" panose="05050102010706020507" pitchFamily="18" charset="2"/>
              </a:rPr>
              <a:t>Note: Internal reflection can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ym typeface="Symbol" panose="05050102010706020507" pitchFamily="18" charset="2"/>
              </a:rPr>
              <a:t>	only occur if n</a:t>
            </a:r>
            <a:r>
              <a:rPr lang="en-US" altLang="en-US" sz="2000" baseline="-25000">
                <a:sym typeface="Symbol" panose="05050102010706020507" pitchFamily="18" charset="2"/>
              </a:rPr>
              <a:t>2</a:t>
            </a:r>
            <a:r>
              <a:rPr lang="en-US" altLang="en-US" sz="2000">
                <a:sym typeface="Symbol" panose="05050102010706020507" pitchFamily="18" charset="2"/>
              </a:rPr>
              <a:t> &lt; n</a:t>
            </a:r>
            <a:r>
              <a:rPr lang="en-US" altLang="en-US" sz="2000" baseline="-25000">
                <a:sym typeface="Symbol" panose="05050102010706020507" pitchFamily="18" charset="2"/>
              </a:rPr>
              <a:t>1</a:t>
            </a:r>
            <a:r>
              <a:rPr lang="en-US" altLang="en-US" sz="2000"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993300"/>
                </a:solidFill>
                <a:sym typeface="Symbol" panose="05050102010706020507" pitchFamily="18" charset="2"/>
                <a:hlinkClick r:id="rId2"/>
              </a:rPr>
              <a:t>Internal Reflection</a:t>
            </a:r>
            <a:endParaRPr lang="en-US" altLang="en-US" sz="2000" b="1">
              <a:solidFill>
                <a:srgbClr val="9933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ym typeface="Symbol" panose="05050102010706020507" pitchFamily="18" charset="2"/>
              </a:rPr>
              <a:t>Application – fiber optic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ym typeface="Symbol" panose="05050102010706020507" pitchFamily="18" charset="2"/>
              </a:rPr>
              <a:t>	cable</a:t>
            </a:r>
          </a:p>
        </p:txBody>
      </p:sp>
      <p:sp>
        <p:nvSpPr>
          <p:cNvPr id="165892" name="AutoShape 4">
            <a:extLst>
              <a:ext uri="{FF2B5EF4-FFF2-40B4-BE49-F238E27FC236}">
                <a16:creationId xmlns:a16="http://schemas.microsoft.com/office/drawing/2014/main" id="{F3A07332-7721-49F6-81F6-A23C40EC3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788" y="3862388"/>
            <a:ext cx="2743200" cy="5365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grpSp>
        <p:nvGrpSpPr>
          <p:cNvPr id="165893" name="Group 5">
            <a:extLst>
              <a:ext uri="{FF2B5EF4-FFF2-40B4-BE49-F238E27FC236}">
                <a16:creationId xmlns:a16="http://schemas.microsoft.com/office/drawing/2014/main" id="{BE8F2EAA-96FB-4D9F-AF5E-E6F5E0A3010B}"/>
              </a:ext>
            </a:extLst>
          </p:cNvPr>
          <p:cNvGrpSpPr>
            <a:grpSpLocks/>
          </p:cNvGrpSpPr>
          <p:nvPr/>
        </p:nvGrpSpPr>
        <p:grpSpPr bwMode="auto">
          <a:xfrm>
            <a:off x="5394325" y="3649663"/>
            <a:ext cx="3349625" cy="3065462"/>
            <a:chOff x="3398" y="2299"/>
            <a:chExt cx="2110" cy="1931"/>
          </a:xfrm>
        </p:grpSpPr>
        <p:sp>
          <p:nvSpPr>
            <p:cNvPr id="21510" name="Text Box 6">
              <a:extLst>
                <a:ext uri="{FF2B5EF4-FFF2-40B4-BE49-F238E27FC236}">
                  <a16:creationId xmlns:a16="http://schemas.microsoft.com/office/drawing/2014/main" id="{377E8456-077F-4D0A-8272-EEDBB3384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" y="4095"/>
              <a:ext cx="100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/>
                <a:t>www.micro.magnet.fsu.edu</a:t>
              </a:r>
            </a:p>
          </p:txBody>
        </p:sp>
        <p:pic>
          <p:nvPicPr>
            <p:cNvPr id="21511" name="Picture 7">
              <a:extLst>
                <a:ext uri="{FF2B5EF4-FFF2-40B4-BE49-F238E27FC236}">
                  <a16:creationId xmlns:a16="http://schemas.microsoft.com/office/drawing/2014/main" id="{BFCE5C5F-2A7E-4C17-BA4F-C24E51B55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2299"/>
              <a:ext cx="2110" cy="1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2" name="Rectangle 8">
              <a:extLst>
                <a:ext uri="{FF2B5EF4-FFF2-40B4-BE49-F238E27FC236}">
                  <a16:creationId xmlns:a16="http://schemas.microsoft.com/office/drawing/2014/main" id="{EA260A7C-5C59-4D2C-83B9-319BBB995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" y="3725"/>
              <a:ext cx="50" cy="6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 b="1"/>
                <a:t>1</a:t>
              </a:r>
            </a:p>
          </p:txBody>
        </p:sp>
        <p:sp>
          <p:nvSpPr>
            <p:cNvPr id="21513" name="Rectangle 9">
              <a:extLst>
                <a:ext uri="{FF2B5EF4-FFF2-40B4-BE49-F238E27FC236}">
                  <a16:creationId xmlns:a16="http://schemas.microsoft.com/office/drawing/2014/main" id="{FD6DD8E8-9410-45B9-9B6E-BBA261AD9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2" y="3723"/>
              <a:ext cx="48" cy="6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 b="1"/>
                <a:t>2</a:t>
              </a:r>
            </a:p>
          </p:txBody>
        </p:sp>
        <p:sp>
          <p:nvSpPr>
            <p:cNvPr id="21514" name="Rectangle 10">
              <a:extLst>
                <a:ext uri="{FF2B5EF4-FFF2-40B4-BE49-F238E27FC236}">
                  <a16:creationId xmlns:a16="http://schemas.microsoft.com/office/drawing/2014/main" id="{5EBCFA54-B968-4866-911D-8ED5F3593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" y="3243"/>
              <a:ext cx="50" cy="6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 b="1"/>
                <a:t>1</a:t>
              </a:r>
            </a:p>
          </p:txBody>
        </p:sp>
        <p:sp>
          <p:nvSpPr>
            <p:cNvPr id="21515" name="Rectangle 11">
              <a:extLst>
                <a:ext uri="{FF2B5EF4-FFF2-40B4-BE49-F238E27FC236}">
                  <a16:creationId xmlns:a16="http://schemas.microsoft.com/office/drawing/2014/main" id="{01935B2A-3903-41D3-9834-3CB5F858C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2" y="3042"/>
              <a:ext cx="42" cy="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 b="1"/>
                <a:t>2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  <p:bldP spid="1658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49D181D-A5E2-433B-9A85-445858BB33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9463" y="1205449"/>
            <a:ext cx="7678737" cy="1323439"/>
          </a:xfrm>
        </p:spPr>
        <p:txBody>
          <a:bodyPr/>
          <a:lstStyle/>
          <a:p>
            <a:pPr eaLnBrk="1" hangingPunct="1"/>
            <a:r>
              <a:rPr lang="en-US" sz="4000" dirty="0"/>
              <a:t>Chromatic Dispersion &amp; Diffraction and Interference</a:t>
            </a:r>
            <a:endParaRPr lang="en-US" altLang="en-US" sz="4000" dirty="0"/>
          </a:p>
        </p:txBody>
      </p:sp>
      <p:pic>
        <p:nvPicPr>
          <p:cNvPr id="4" name="Picture 2" descr="Why Are Laser Safety Goggles So Important?">
            <a:extLst>
              <a:ext uri="{FF2B5EF4-FFF2-40B4-BE49-F238E27FC236}">
                <a16:creationId xmlns:a16="http://schemas.microsoft.com/office/drawing/2014/main" id="{82E42EEF-BB31-4357-906F-4416FBE88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0" y="3225936"/>
            <a:ext cx="5360990" cy="27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DCBA42DB-51DC-4B21-9BB7-EDFF486751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9702" y="3243202"/>
            <a:ext cx="2749283" cy="272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099098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E27DAC4-8A2F-4856-A0BD-3CA10076C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What is Light?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EBFA4FA5-31F5-4D2A-A0BB-37B54E600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Light is the range of frequencies of the electromagnetic spectrum that stimulate the retina of the eye.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5F3D7B23-6647-4261-835F-600AEA91F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151188"/>
            <a:ext cx="8728075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07B2860-E60B-4D9D-9ECD-DC819CEEC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Chromatic Dispersion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ADEE0CC8-44D0-4D7D-8FD0-F2450F1A4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46704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If the angle of incidence is greater than zero, the wave will exhibit chromatic dispersion.</a:t>
            </a:r>
          </a:p>
          <a:p>
            <a:pPr eaLnBrk="1" hangingPunct="1"/>
            <a:r>
              <a:rPr lang="en-US" altLang="en-US" sz="2400" dirty="0"/>
              <a:t>When white light enters a medium, the different wavelengths that comprise the light will travel at different speeds.</a:t>
            </a:r>
          </a:p>
          <a:p>
            <a:pPr eaLnBrk="1" hangingPunct="1"/>
            <a:r>
              <a:rPr lang="en-US" altLang="en-US" sz="2400" dirty="0">
                <a:solidFill>
                  <a:schemeClr val="hlink"/>
                </a:solidFill>
              </a:rPr>
              <a:t>Note: The shorter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	the wavelength, the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	greater the bending.</a:t>
            </a:r>
          </a:p>
          <a:p>
            <a:pPr eaLnBrk="1" hangingPunct="1"/>
            <a:r>
              <a:rPr lang="en-US" altLang="en-US" sz="2400" dirty="0">
                <a:solidFill>
                  <a:schemeClr val="hlink"/>
                </a:solidFill>
              </a:rPr>
              <a:t>What happens to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	the frequency?</a:t>
            </a:r>
          </a:p>
          <a:p>
            <a:pPr lvl="1" eaLnBrk="1" hangingPunct="1"/>
            <a:r>
              <a:rPr lang="en-US" altLang="en-US" sz="2000" b="1" dirty="0">
                <a:solidFill>
                  <a:schemeClr val="folHlink"/>
                </a:solidFill>
              </a:rPr>
              <a:t>NOTHING</a:t>
            </a:r>
          </a:p>
        </p:txBody>
      </p:sp>
      <p:grpSp>
        <p:nvGrpSpPr>
          <p:cNvPr id="125961" name="Group 9">
            <a:extLst>
              <a:ext uri="{FF2B5EF4-FFF2-40B4-BE49-F238E27FC236}">
                <a16:creationId xmlns:a16="http://schemas.microsoft.com/office/drawing/2014/main" id="{D34A1084-3CEF-48E1-BB89-BD80A250F553}"/>
              </a:ext>
            </a:extLst>
          </p:cNvPr>
          <p:cNvGrpSpPr>
            <a:grpSpLocks/>
          </p:cNvGrpSpPr>
          <p:nvPr/>
        </p:nvGrpSpPr>
        <p:grpSpPr bwMode="auto">
          <a:xfrm>
            <a:off x="4524375" y="3908425"/>
            <a:ext cx="4414838" cy="2617788"/>
            <a:chOff x="2850" y="2462"/>
            <a:chExt cx="2781" cy="1649"/>
          </a:xfrm>
        </p:grpSpPr>
        <p:pic>
          <p:nvPicPr>
            <p:cNvPr id="22533" name="Picture 8">
              <a:extLst>
                <a:ext uri="{FF2B5EF4-FFF2-40B4-BE49-F238E27FC236}">
                  <a16:creationId xmlns:a16="http://schemas.microsoft.com/office/drawing/2014/main" id="{491074BA-D1A5-4411-878B-B40C2CFD0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2462"/>
              <a:ext cx="2781" cy="1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4" name="Text Box 7">
              <a:extLst>
                <a:ext uri="{FF2B5EF4-FFF2-40B4-BE49-F238E27FC236}">
                  <a16:creationId xmlns:a16="http://schemas.microsoft.com/office/drawing/2014/main" id="{7F490392-7FAE-4359-9CE3-941A33E4E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7" y="3975"/>
              <a:ext cx="88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/>
                <a:t>www.physics.uiowa.edu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7B56C3B-557A-418C-BD72-C4C358FA6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Diffraction of Light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D7110B6D-6B29-4EBC-9780-01E4FB984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When a wave front is incident on a barrier with an opening, the wave will spread out after crossing the barrier.  This process is called diffraction.</a:t>
            </a:r>
          </a:p>
          <a:p>
            <a:pPr lvl="1" eaLnBrk="1" hangingPunct="1"/>
            <a:r>
              <a:rPr lang="en-US" altLang="en-US" sz="1800"/>
              <a:t>Diffraction is an interference phenomena.</a:t>
            </a:r>
          </a:p>
          <a:p>
            <a:pPr eaLnBrk="1" hangingPunct="1"/>
            <a:r>
              <a:rPr lang="en-US" altLang="en-US" sz="2000"/>
              <a:t>As the slit becomes narrower, the amount of diffraction will increase.</a:t>
            </a:r>
          </a:p>
          <a:p>
            <a:pPr eaLnBrk="1" hangingPunct="1"/>
            <a:r>
              <a:rPr lang="en-US" altLang="en-US" sz="2000"/>
              <a:t>As the wavelength of light increases, the amount of diffraction will increase.</a:t>
            </a:r>
          </a:p>
          <a:p>
            <a:pPr eaLnBrk="1" hangingPunct="1"/>
            <a:r>
              <a:rPr lang="en-US" altLang="en-US" sz="2000">
                <a:hlinkClick r:id="rId3"/>
              </a:rPr>
              <a:t>Diffraction</a:t>
            </a:r>
            <a:endParaRPr lang="en-US" altLang="en-US" sz="2000"/>
          </a:p>
        </p:txBody>
      </p:sp>
      <p:pic>
        <p:nvPicPr>
          <p:cNvPr id="126987" name="Picture 11">
            <a:extLst>
              <a:ext uri="{FF2B5EF4-FFF2-40B4-BE49-F238E27FC236}">
                <a16:creationId xmlns:a16="http://schemas.microsoft.com/office/drawing/2014/main" id="{B29A1782-89F4-4C46-B297-F39098C7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4537075"/>
            <a:ext cx="27241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092F7A5-4CE3-4D9D-B609-AE0673CC7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Is light a Wave?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B3875CBD-0C81-407B-9C72-D0CA2AAA2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Young Double-Slit Experiment:</a:t>
            </a:r>
          </a:p>
          <a:p>
            <a:pPr lvl="1" eaLnBrk="1" hangingPunct="1"/>
            <a:r>
              <a:rPr lang="en-US" altLang="en-US" sz="2400"/>
              <a:t>The wave properties of light were first demonstrated by Thomas Young in 1801.</a:t>
            </a:r>
          </a:p>
          <a:p>
            <a:pPr lvl="1" eaLnBrk="1" hangingPunct="1"/>
            <a:r>
              <a:rPr lang="en-US" altLang="en-US" sz="2400"/>
              <a:t>Showed that light undergoes </a:t>
            </a:r>
            <a:r>
              <a:rPr lang="en-US" altLang="en-US" sz="2400" b="1">
                <a:solidFill>
                  <a:srgbClr val="0033CC"/>
                </a:solidFill>
              </a:rPr>
              <a:t>interference </a:t>
            </a:r>
            <a:r>
              <a:rPr lang="en-US" altLang="en-US" sz="2400"/>
              <a:t>in and </a:t>
            </a:r>
            <a:r>
              <a:rPr lang="en-US" altLang="en-US" sz="2400" b="1">
                <a:solidFill>
                  <a:srgbClr val="0033CC"/>
                </a:solidFill>
              </a:rPr>
              <a:t>diffraction</a:t>
            </a:r>
            <a:r>
              <a:rPr lang="en-US" altLang="en-US" sz="2400">
                <a:solidFill>
                  <a:srgbClr val="0033CC"/>
                </a:solidFill>
              </a:rPr>
              <a:t> </a:t>
            </a:r>
            <a:r>
              <a:rPr lang="en-US" altLang="en-US" sz="2400"/>
              <a:t>in much the same way that water and sound waves do.</a:t>
            </a:r>
          </a:p>
          <a:p>
            <a:pPr lvl="1" eaLnBrk="1" hangingPunct="1"/>
            <a:r>
              <a:rPr lang="en-US" altLang="en-US" sz="2400"/>
              <a:t>Used a source of monochromatic light so that only one wavelength was chosen.  Also used light with no phase difference.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>
            <a:extLst>
              <a:ext uri="{FF2B5EF4-FFF2-40B4-BE49-F238E27FC236}">
                <a16:creationId xmlns:a16="http://schemas.microsoft.com/office/drawing/2014/main" id="{50C766F1-1DFC-4A3F-B4F2-02CCFAF0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898650"/>
            <a:ext cx="4022725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2">
            <a:extLst>
              <a:ext uri="{FF2B5EF4-FFF2-40B4-BE49-F238E27FC236}">
                <a16:creationId xmlns:a16="http://schemas.microsoft.com/office/drawing/2014/main" id="{DFE8A03B-EA14-489C-A1FB-22B20AC12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Young Double-Slit Experiment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BFF7936E-58F0-4711-ABAD-FDF1964D3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6515100"/>
            <a:ext cx="11557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www.src.wits.ac.za</a:t>
            </a:r>
          </a:p>
        </p:txBody>
      </p:sp>
      <p:grpSp>
        <p:nvGrpSpPr>
          <p:cNvPr id="130055" name="Group 7">
            <a:extLst>
              <a:ext uri="{FF2B5EF4-FFF2-40B4-BE49-F238E27FC236}">
                <a16:creationId xmlns:a16="http://schemas.microsoft.com/office/drawing/2014/main" id="{90E5DDB0-99A7-4E0B-9E7F-8CA2ABE7C894}"/>
              </a:ext>
            </a:extLst>
          </p:cNvPr>
          <p:cNvGrpSpPr>
            <a:grpSpLocks/>
          </p:cNvGrpSpPr>
          <p:nvPr/>
        </p:nvGrpSpPr>
        <p:grpSpPr bwMode="auto">
          <a:xfrm>
            <a:off x="952500" y="1992313"/>
            <a:ext cx="3576638" cy="793750"/>
            <a:chOff x="600" y="1255"/>
            <a:chExt cx="2253" cy="500"/>
          </a:xfrm>
        </p:grpSpPr>
        <p:sp>
          <p:nvSpPr>
            <p:cNvPr id="26630" name="Text Box 5">
              <a:extLst>
                <a:ext uri="{FF2B5EF4-FFF2-40B4-BE49-F238E27FC236}">
                  <a16:creationId xmlns:a16="http://schemas.microsoft.com/office/drawing/2014/main" id="{D03606A7-C475-413D-B03A-D669CA6A7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" y="1255"/>
              <a:ext cx="14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Huygen’s Wavelets</a:t>
              </a:r>
            </a:p>
          </p:txBody>
        </p:sp>
        <p:sp>
          <p:nvSpPr>
            <p:cNvPr id="26631" name="Line 6">
              <a:extLst>
                <a:ext uri="{FF2B5EF4-FFF2-40B4-BE49-F238E27FC236}">
                  <a16:creationId xmlns:a16="http://schemas.microsoft.com/office/drawing/2014/main" id="{819451FE-1C40-4D92-BF7E-7EC2BE65A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8" y="1463"/>
              <a:ext cx="805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33794" name="Picture 2">
            <a:extLst>
              <a:ext uri="{FF2B5EF4-FFF2-40B4-BE49-F238E27FC236}">
                <a16:creationId xmlns:a16="http://schemas.microsoft.com/office/drawing/2014/main" id="{7F27F79F-7AE1-41C1-9C5D-197A104979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26" y="3116263"/>
            <a:ext cx="2988062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>
                <a:extLst>
                  <a:ext uri="{FF2B5EF4-FFF2-40B4-BE49-F238E27FC236}">
                    <a16:creationId xmlns:a16="http://schemas.microsoft.com/office/drawing/2014/main" id="{F153AED1-4C8B-437C-8E15-3BD78D94C22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11199" y="1781926"/>
                <a:ext cx="8110537" cy="4885531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000" dirty="0"/>
                  <a:t>In order for </a:t>
                </a:r>
                <a:r>
                  <a:rPr lang="en-US" altLang="en-US" sz="2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Constructive Interference (CI)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to occur, the path difference between r</a:t>
                </a:r>
                <a:r>
                  <a:rPr lang="en-US" altLang="en-US" sz="20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and r</a:t>
                </a:r>
                <a:r>
                  <a:rPr lang="en-US" altLang="en-US" sz="20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must be equal to some multiple of  where:</a:t>
                </a:r>
                <a:endParaRPr lang="en-US" altLang="en-US" sz="2000" dirty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sz="1800" dirty="0">
                  <a:sym typeface="Symbol" panose="05050102010706020507" pitchFamily="18" charset="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sz="18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en-US" altLang="en-US" sz="2000" dirty="0">
                    <a:sym typeface="Symbol" panose="05050102010706020507" pitchFamily="18" charset="2"/>
                  </a:rPr>
                  <a:t>By inspection of the right triangle, the hypotenuse is the distance between the two slits (d) and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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is the path difference.</a:t>
                </a:r>
              </a:p>
              <a:p>
                <a:pPr eaLnBrk="1" hangingPunct="1"/>
                <a:endParaRPr lang="en-US" altLang="en-US" sz="12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en-US" altLang="en-US" sz="2000" dirty="0">
                    <a:sym typeface="Symbol" panose="05050102010706020507" pitchFamily="18" charset="2"/>
                  </a:rPr>
                  <a:t>Hence:</a:t>
                </a:r>
              </a:p>
            </p:txBody>
          </p:sp>
        </mc:Choice>
        <mc:Fallback xmlns="">
          <p:sp>
            <p:nvSpPr>
              <p:cNvPr id="161795" name="Rectangle 3">
                <a:extLst>
                  <a:ext uri="{FF2B5EF4-FFF2-40B4-BE49-F238E27FC236}">
                    <a16:creationId xmlns:a16="http://schemas.microsoft.com/office/drawing/2014/main" id="{F153AED1-4C8B-437C-8E15-3BD78D94C2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1199" y="1781926"/>
                <a:ext cx="8110537" cy="4885531"/>
              </a:xfrm>
              <a:blipFill>
                <a:blip r:embed="rId2"/>
                <a:stretch>
                  <a:fillRect l="-226" t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234A005-F116-4CA5-A681-6E3FDB3B4640}"/>
              </a:ext>
            </a:extLst>
          </p:cNvPr>
          <p:cNvGrpSpPr/>
          <p:nvPr/>
        </p:nvGrpSpPr>
        <p:grpSpPr>
          <a:xfrm>
            <a:off x="2944269" y="4122738"/>
            <a:ext cx="5384800" cy="2540000"/>
            <a:chOff x="2944269" y="4122738"/>
            <a:chExt cx="5384800" cy="2540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E94783F-5412-49EC-B8FE-1E2F48D6EEFA}"/>
                </a:ext>
              </a:extLst>
            </p:cNvPr>
            <p:cNvGrpSpPr/>
            <p:nvPr/>
          </p:nvGrpSpPr>
          <p:grpSpPr>
            <a:xfrm>
              <a:off x="2944269" y="4122738"/>
              <a:ext cx="5384800" cy="2540000"/>
              <a:chOff x="2944269" y="4122738"/>
              <a:chExt cx="5384800" cy="2540000"/>
            </a:xfrm>
          </p:grpSpPr>
          <p:sp>
            <p:nvSpPr>
              <p:cNvPr id="28677" name="Rectangle 5">
                <a:extLst>
                  <a:ext uri="{FF2B5EF4-FFF2-40B4-BE49-F238E27FC236}">
                    <a16:creationId xmlns:a16="http://schemas.microsoft.com/office/drawing/2014/main" id="{D3A351C9-5B6C-41C0-AA30-ABEAF4854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269" y="4122738"/>
                <a:ext cx="5384800" cy="2540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800"/>
              </a:p>
            </p:txBody>
          </p:sp>
          <p:sp>
            <p:nvSpPr>
              <p:cNvPr id="28678" name="Line 6">
                <a:extLst>
                  <a:ext uri="{FF2B5EF4-FFF2-40B4-BE49-F238E27FC236}">
                    <a16:creationId xmlns:a16="http://schemas.microsoft.com/office/drawing/2014/main" id="{155EAB75-46A9-4F52-8411-D1BEB3CCB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0819" y="4260851"/>
                <a:ext cx="0" cy="5486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79" name="Line 7">
                <a:extLst>
                  <a:ext uri="{FF2B5EF4-FFF2-40B4-BE49-F238E27FC236}">
                    <a16:creationId xmlns:a16="http://schemas.microsoft.com/office/drawing/2014/main" id="{3C8C9F1D-C6B8-4153-9E22-7B763FD2D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80818" y="5966040"/>
                <a:ext cx="0" cy="5486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80" name="Line 8">
                <a:extLst>
                  <a:ext uri="{FF2B5EF4-FFF2-40B4-BE49-F238E27FC236}">
                    <a16:creationId xmlns:a16="http://schemas.microsoft.com/office/drawing/2014/main" id="{9F8C8AF7-93F7-4E47-A1E4-2067C6198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75524" y="4929721"/>
                <a:ext cx="1586" cy="926396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8681" name="Line 9">
              <a:extLst>
                <a:ext uri="{FF2B5EF4-FFF2-40B4-BE49-F238E27FC236}">
                  <a16:creationId xmlns:a16="http://schemas.microsoft.com/office/drawing/2014/main" id="{6DFADC8B-8195-4DF6-A5BA-98404C533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3019" y="4189413"/>
              <a:ext cx="0" cy="24003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BD6DF50-3DBC-4F5E-8336-5890B3E15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Young Double-Slit Experiment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F00EE-B6E1-46B9-9E7A-BD698644D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023" y="4151746"/>
            <a:ext cx="982242" cy="2508370"/>
          </a:xfrm>
          <a:prstGeom prst="rect">
            <a:avLst/>
          </a:prstGeom>
        </p:spPr>
      </p:pic>
      <p:sp>
        <p:nvSpPr>
          <p:cNvPr id="28685" name="Text Box 13">
            <a:extLst>
              <a:ext uri="{FF2B5EF4-FFF2-40B4-BE49-F238E27FC236}">
                <a16:creationId xmlns:a16="http://schemas.microsoft.com/office/drawing/2014/main" id="{2F18D085-3DF7-4A7E-8AC4-737C63B37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413" y="4975106"/>
            <a:ext cx="30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anose="05050102010706020507" pitchFamily="18" charset="2"/>
              </a:rPr>
              <a:t>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0057D2-7C4A-49FA-AAE5-753C4F165A39}"/>
              </a:ext>
            </a:extLst>
          </p:cNvPr>
          <p:cNvGrpSpPr/>
          <p:nvPr/>
        </p:nvGrpSpPr>
        <p:grpSpPr>
          <a:xfrm>
            <a:off x="3290209" y="4541615"/>
            <a:ext cx="4892810" cy="1394047"/>
            <a:chOff x="3295488" y="4541614"/>
            <a:chExt cx="4887531" cy="1135555"/>
          </a:xfrm>
        </p:grpSpPr>
        <p:sp>
          <p:nvSpPr>
            <p:cNvPr id="28683" name="Line 11">
              <a:extLst>
                <a:ext uri="{FF2B5EF4-FFF2-40B4-BE49-F238E27FC236}">
                  <a16:creationId xmlns:a16="http://schemas.microsoft.com/office/drawing/2014/main" id="{1DC189AE-D8FA-42E5-B448-C5E6E91893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5488" y="4541614"/>
              <a:ext cx="4887531" cy="11355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5" name="Text Box 23">
              <a:extLst>
                <a:ext uri="{FF2B5EF4-FFF2-40B4-BE49-F238E27FC236}">
                  <a16:creationId xmlns:a16="http://schemas.microsoft.com/office/drawing/2014/main" id="{D895F1D5-64A0-4B6D-BDD1-9A1BDB525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5002" y="5130590"/>
              <a:ext cx="3369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/>
                <a:t>r</a:t>
              </a:r>
              <a:r>
                <a:rPr lang="en-US" altLang="en-US" sz="1400" baseline="-25000" dirty="0"/>
                <a:t>2</a:t>
              </a:r>
              <a:endParaRPr lang="en-US" altLang="en-US" sz="14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E931BF-0BD2-4CC6-8EA1-440F0E2F4ECE}"/>
              </a:ext>
            </a:extLst>
          </p:cNvPr>
          <p:cNvGrpSpPr/>
          <p:nvPr/>
        </p:nvGrpSpPr>
        <p:grpSpPr>
          <a:xfrm>
            <a:off x="3293920" y="4338831"/>
            <a:ext cx="4882976" cy="527874"/>
            <a:chOff x="3316580" y="4338830"/>
            <a:chExt cx="4860315" cy="542733"/>
          </a:xfrm>
        </p:grpSpPr>
        <p:sp>
          <p:nvSpPr>
            <p:cNvPr id="28682" name="Line 10">
              <a:extLst>
                <a:ext uri="{FF2B5EF4-FFF2-40B4-BE49-F238E27FC236}">
                  <a16:creationId xmlns:a16="http://schemas.microsoft.com/office/drawing/2014/main" id="{A3BA2400-E685-4460-8424-D4EB4A10C2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6580" y="4530724"/>
              <a:ext cx="4860315" cy="350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6" name="Text Box 24">
              <a:extLst>
                <a:ext uri="{FF2B5EF4-FFF2-40B4-BE49-F238E27FC236}">
                  <a16:creationId xmlns:a16="http://schemas.microsoft.com/office/drawing/2014/main" id="{18305386-AA07-462D-92DF-747F6D47C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2844" y="4338830"/>
              <a:ext cx="3369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/>
                <a:t>r</a:t>
              </a:r>
              <a:r>
                <a:rPr lang="en-US" altLang="en-US" sz="1400" baseline="-25000" dirty="0"/>
                <a:t>1</a:t>
              </a:r>
              <a:endParaRPr lang="en-US" altLang="en-US" sz="1400" dirty="0"/>
            </a:p>
          </p:txBody>
        </p:sp>
      </p:grpSp>
      <p:sp>
        <p:nvSpPr>
          <p:cNvPr id="28691" name="Line 19">
            <a:extLst>
              <a:ext uri="{FF2B5EF4-FFF2-40B4-BE49-F238E27FC236}">
                <a16:creationId xmlns:a16="http://schemas.microsoft.com/office/drawing/2014/main" id="{37F68BF2-2003-484B-B1BD-8564020BA1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0196" y="5189929"/>
            <a:ext cx="1151802" cy="7473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249E0A-A0AC-41C3-BCD0-C563D0BB68C2}"/>
              </a:ext>
            </a:extLst>
          </p:cNvPr>
          <p:cNvGrpSpPr/>
          <p:nvPr/>
        </p:nvGrpSpPr>
        <p:grpSpPr>
          <a:xfrm>
            <a:off x="3271294" y="6095556"/>
            <a:ext cx="4897438" cy="396875"/>
            <a:chOff x="3271294" y="6035678"/>
            <a:chExt cx="4897438" cy="396875"/>
          </a:xfrm>
        </p:grpSpPr>
        <p:sp>
          <p:nvSpPr>
            <p:cNvPr id="28701" name="Line 29">
              <a:extLst>
                <a:ext uri="{FF2B5EF4-FFF2-40B4-BE49-F238E27FC236}">
                  <a16:creationId xmlns:a16="http://schemas.microsoft.com/office/drawing/2014/main" id="{A36C6372-7D8A-4FCA-864B-266CA71A529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3271294" y="6240465"/>
              <a:ext cx="2162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2" name="Text Box 30">
              <a:extLst>
                <a:ext uri="{FF2B5EF4-FFF2-40B4-BE49-F238E27FC236}">
                  <a16:creationId xmlns:a16="http://schemas.microsoft.com/office/drawing/2014/main" id="{3589AEB2-69A2-4EFC-A74B-4CD201F76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082" y="6035678"/>
              <a:ext cx="3794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28700" name="Line 28">
              <a:extLst>
                <a:ext uri="{FF2B5EF4-FFF2-40B4-BE49-F238E27FC236}">
                  <a16:creationId xmlns:a16="http://schemas.microsoft.com/office/drawing/2014/main" id="{D7F2DD60-C479-42FF-B6F0-B3F1981C986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947819" y="6234115"/>
              <a:ext cx="2220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CFCB79-5005-40CA-8093-3D89E0ACE66D}"/>
                  </a:ext>
                </a:extLst>
              </p:cNvPr>
              <p:cNvSpPr/>
              <p:nvPr/>
            </p:nvSpPr>
            <p:spPr>
              <a:xfrm>
                <a:off x="4124414" y="3094275"/>
                <a:ext cx="36102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=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–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  (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=0, 1, 2,…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CFCB79-5005-40CA-8093-3D89E0ACE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414" y="3094275"/>
                <a:ext cx="3610219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99BFE32-D4CF-44D0-A6D6-FEE4B977ECD7}"/>
              </a:ext>
            </a:extLst>
          </p:cNvPr>
          <p:cNvGrpSpPr/>
          <p:nvPr/>
        </p:nvGrpSpPr>
        <p:grpSpPr>
          <a:xfrm>
            <a:off x="8656973" y="4361448"/>
            <a:ext cx="426878" cy="2083652"/>
            <a:chOff x="8656973" y="4361448"/>
            <a:chExt cx="426878" cy="20836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33FDCF-8D8A-4B37-A385-0FF11C93DAAB}"/>
                </a:ext>
              </a:extLst>
            </p:cNvPr>
            <p:cNvSpPr txBox="1"/>
            <p:nvPr/>
          </p:nvSpPr>
          <p:spPr>
            <a:xfrm>
              <a:off x="8669955" y="4361448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CI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64D904-D8AF-41EC-BCEC-C7745F3C4DDC}"/>
                </a:ext>
              </a:extLst>
            </p:cNvPr>
            <p:cNvSpPr txBox="1"/>
            <p:nvPr/>
          </p:nvSpPr>
          <p:spPr>
            <a:xfrm>
              <a:off x="8665588" y="5232400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CI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B85786-9819-4211-A976-2FAD34611865}"/>
                </a:ext>
              </a:extLst>
            </p:cNvPr>
            <p:cNvSpPr txBox="1"/>
            <p:nvPr/>
          </p:nvSpPr>
          <p:spPr>
            <a:xfrm>
              <a:off x="8656973" y="6106546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CI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1841ED-43E8-4D48-B89B-50DDCF7B8FE1}"/>
              </a:ext>
            </a:extLst>
          </p:cNvPr>
          <p:cNvGrpSpPr/>
          <p:nvPr/>
        </p:nvGrpSpPr>
        <p:grpSpPr>
          <a:xfrm>
            <a:off x="8649958" y="4799339"/>
            <a:ext cx="436284" cy="1203416"/>
            <a:chOff x="8649958" y="4799339"/>
            <a:chExt cx="436284" cy="120341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A60692-CADE-49C7-B86C-1BDBAFF2C107}"/>
                </a:ext>
              </a:extLst>
            </p:cNvPr>
            <p:cNvSpPr txBox="1"/>
            <p:nvPr/>
          </p:nvSpPr>
          <p:spPr>
            <a:xfrm>
              <a:off x="8656316" y="4799339"/>
              <a:ext cx="429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DI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FDC3818-6DB9-4332-92A0-D59C4CBCF00A}"/>
                </a:ext>
              </a:extLst>
            </p:cNvPr>
            <p:cNvSpPr txBox="1"/>
            <p:nvPr/>
          </p:nvSpPr>
          <p:spPr>
            <a:xfrm>
              <a:off x="8649958" y="5664201"/>
              <a:ext cx="429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5F577F7-5647-4FCC-8B09-2A5EE5732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51" t="1" r="-1" b="-1"/>
          <a:stretch/>
        </p:blipFill>
        <p:spPr>
          <a:xfrm rot="20640000">
            <a:off x="3193773" y="5167372"/>
            <a:ext cx="5084445" cy="14938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94B4B87-C4C3-448D-95CB-E11E257742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83" t="4" r="2500" b="-4"/>
          <a:stretch/>
        </p:blipFill>
        <p:spPr>
          <a:xfrm rot="21349550">
            <a:off x="3279781" y="4643797"/>
            <a:ext cx="4900719" cy="149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D84042-BD84-42FF-8DEB-B29F7B981E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365" y="4260850"/>
            <a:ext cx="406830" cy="22624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32CCD8-F8C9-4FF1-8C18-7B994E317825}"/>
              </a:ext>
            </a:extLst>
          </p:cNvPr>
          <p:cNvSpPr txBox="1"/>
          <p:nvPr/>
        </p:nvSpPr>
        <p:spPr>
          <a:xfrm>
            <a:off x="6042909" y="6288211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Screen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39E0B8-9B08-498E-9627-A4FC2A4E1C69}"/>
              </a:ext>
            </a:extLst>
          </p:cNvPr>
          <p:cNvCxnSpPr>
            <a:stCxn id="15" idx="3"/>
          </p:cNvCxnSpPr>
          <p:nvPr/>
        </p:nvCxnSpPr>
        <p:spPr bwMode="auto">
          <a:xfrm flipV="1">
            <a:off x="7110830" y="6432553"/>
            <a:ext cx="1036429" cy="557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8B7B11-C768-428D-A812-1BF660AAF233}"/>
              </a:ext>
            </a:extLst>
          </p:cNvPr>
          <p:cNvGrpSpPr/>
          <p:nvPr/>
        </p:nvGrpSpPr>
        <p:grpSpPr>
          <a:xfrm>
            <a:off x="3074439" y="4871426"/>
            <a:ext cx="168551" cy="1034169"/>
            <a:chOff x="3074439" y="5078951"/>
            <a:chExt cx="168551" cy="566753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1CE72DC-4FEB-4B09-A1C0-E3E6A6655EA1}"/>
                </a:ext>
              </a:extLst>
            </p:cNvPr>
            <p:cNvCxnSpPr/>
            <p:nvPr/>
          </p:nvCxnSpPr>
          <p:spPr bwMode="auto">
            <a:xfrm flipV="1">
              <a:off x="3163205" y="5078951"/>
              <a:ext cx="1865" cy="5667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stealth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692" name="Text Box 20">
              <a:extLst>
                <a:ext uri="{FF2B5EF4-FFF2-40B4-BE49-F238E27FC236}">
                  <a16:creationId xmlns:a16="http://schemas.microsoft.com/office/drawing/2014/main" id="{A953BBF0-9788-4530-8FA7-4D7C324A7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439" y="5290695"/>
              <a:ext cx="168551" cy="150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square" lIns="0" tIns="0" rIns="0" bIns="0">
              <a:no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anose="05050102010706020507" pitchFamily="18" charset="2"/>
                </a:rPr>
                <a:t>d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3A70A7-2833-41EB-B7EB-C2650A9A9787}"/>
                </a:ext>
              </a:extLst>
            </p:cNvPr>
            <p:cNvCxnSpPr/>
            <p:nvPr/>
          </p:nvCxnSpPr>
          <p:spPr bwMode="auto">
            <a:xfrm>
              <a:off x="3094465" y="5645704"/>
              <a:ext cx="1374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F73FD58-FC6A-4975-9F11-E9B580E4FE1A}"/>
                </a:ext>
              </a:extLst>
            </p:cNvPr>
            <p:cNvCxnSpPr/>
            <p:nvPr/>
          </p:nvCxnSpPr>
          <p:spPr bwMode="auto">
            <a:xfrm>
              <a:off x="3094465" y="5086351"/>
              <a:ext cx="1374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63BFB30-DF9E-4825-B77C-F935D557D166}"/>
                  </a:ext>
                </a:extLst>
              </p:cNvPr>
              <p:cNvSpPr/>
              <p:nvPr/>
            </p:nvSpPr>
            <p:spPr>
              <a:xfrm>
                <a:off x="3466483" y="2732377"/>
                <a:ext cx="22148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 (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𝑑𝑒𝑙𝑡𝑎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)=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𝑟</m:t>
                      </m:r>
                      <m:r>
                        <a:rPr lang="en-US" altLang="en-US" sz="2000" i="1" baseline="-25000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2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–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𝑟</m:t>
                      </m:r>
                      <m:r>
                        <a:rPr lang="en-US" altLang="en-US" sz="2000" i="1" baseline="-25000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2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63BFB30-DF9E-4825-B77C-F935D557D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483" y="2732377"/>
                <a:ext cx="2214837" cy="400110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63F746CC-F177-4E2E-A9D3-5B5E5FE3A2E5}"/>
              </a:ext>
            </a:extLst>
          </p:cNvPr>
          <p:cNvGrpSpPr/>
          <p:nvPr/>
        </p:nvGrpSpPr>
        <p:grpSpPr>
          <a:xfrm>
            <a:off x="3310960" y="5895290"/>
            <a:ext cx="345938" cy="417976"/>
            <a:chOff x="3310960" y="5895290"/>
            <a:chExt cx="345938" cy="417976"/>
          </a:xfrm>
        </p:grpSpPr>
        <p:sp>
          <p:nvSpPr>
            <p:cNvPr id="28693" name="Text Box 21">
              <a:extLst>
                <a:ext uri="{FF2B5EF4-FFF2-40B4-BE49-F238E27FC236}">
                  <a16:creationId xmlns:a16="http://schemas.microsoft.com/office/drawing/2014/main" id="{4B500F89-F1DB-4A49-B804-09EB8C139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035" y="5946553"/>
              <a:ext cx="2968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anose="05050102010706020507" pitchFamily="18" charset="2"/>
                </a:rPr>
                <a:t></a:t>
              </a:r>
            </a:p>
          </p:txBody>
        </p:sp>
        <p:sp>
          <p:nvSpPr>
            <p:cNvPr id="28694" name="AutoShape 22">
              <a:extLst>
                <a:ext uri="{FF2B5EF4-FFF2-40B4-BE49-F238E27FC236}">
                  <a16:creationId xmlns:a16="http://schemas.microsoft.com/office/drawing/2014/main" id="{A50B71A6-5D7F-4993-AB29-111051E5C64A}"/>
                </a:ext>
              </a:extLst>
            </p:cNvPr>
            <p:cNvSpPr>
              <a:spLocks/>
            </p:cNvSpPr>
            <p:nvPr/>
          </p:nvSpPr>
          <p:spPr bwMode="auto">
            <a:xfrm rot="4425564">
              <a:off x="3405627" y="5800623"/>
              <a:ext cx="95250" cy="284584"/>
            </a:xfrm>
            <a:prstGeom prst="rightBrace">
              <a:avLst>
                <a:gd name="adj1" fmla="val 1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346326-DF32-4AC8-853B-CD41EFBC3791}"/>
              </a:ext>
            </a:extLst>
          </p:cNvPr>
          <p:cNvGrpSpPr/>
          <p:nvPr/>
        </p:nvGrpSpPr>
        <p:grpSpPr>
          <a:xfrm>
            <a:off x="3155839" y="4931251"/>
            <a:ext cx="284056" cy="970242"/>
            <a:chOff x="3155839" y="4931251"/>
            <a:chExt cx="284056" cy="970242"/>
          </a:xfrm>
        </p:grpSpPr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69B04373-ABB1-43F6-87A0-D95A03521157}"/>
                </a:ext>
              </a:extLst>
            </p:cNvPr>
            <p:cNvSpPr/>
            <p:nvPr/>
          </p:nvSpPr>
          <p:spPr bwMode="auto">
            <a:xfrm rot="20629440" flipH="1">
              <a:off x="3155839" y="4931251"/>
              <a:ext cx="284056" cy="970242"/>
            </a:xfrm>
            <a:prstGeom prst="rtTriangl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688" name="Arc 16">
              <a:extLst>
                <a:ext uri="{FF2B5EF4-FFF2-40B4-BE49-F238E27FC236}">
                  <a16:creationId xmlns:a16="http://schemas.microsoft.com/office/drawing/2014/main" id="{636433B8-1E5A-4CD7-BF6D-31A5133ECA5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03210" y="5295954"/>
              <a:ext cx="109538" cy="42863"/>
            </a:xfrm>
            <a:custGeom>
              <a:avLst/>
              <a:gdLst>
                <a:gd name="T0" fmla="*/ 0 w 24538"/>
                <a:gd name="T1" fmla="*/ 0 h 21600"/>
                <a:gd name="T2" fmla="*/ 0 w 24538"/>
                <a:gd name="T3" fmla="*/ 0 h 21600"/>
                <a:gd name="T4" fmla="*/ 0 w 245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538" h="21600" fill="none" extrusionOk="0">
                  <a:moveTo>
                    <a:pt x="-1" y="200"/>
                  </a:moveTo>
                  <a:cubicBezTo>
                    <a:pt x="973" y="67"/>
                    <a:pt x="1955" y="-1"/>
                    <a:pt x="2938" y="0"/>
                  </a:cubicBezTo>
                  <a:cubicBezTo>
                    <a:pt x="14867" y="0"/>
                    <a:pt x="24538" y="9670"/>
                    <a:pt x="24538" y="21600"/>
                  </a:cubicBezTo>
                </a:path>
                <a:path w="24538" h="21600" stroke="0" extrusionOk="0">
                  <a:moveTo>
                    <a:pt x="-1" y="200"/>
                  </a:moveTo>
                  <a:cubicBezTo>
                    <a:pt x="973" y="67"/>
                    <a:pt x="1955" y="-1"/>
                    <a:pt x="2938" y="0"/>
                  </a:cubicBezTo>
                  <a:cubicBezTo>
                    <a:pt x="14867" y="0"/>
                    <a:pt x="24538" y="9670"/>
                    <a:pt x="24538" y="21600"/>
                  </a:cubicBezTo>
                  <a:lnTo>
                    <a:pt x="2938" y="21600"/>
                  </a:lnTo>
                  <a:lnTo>
                    <a:pt x="-1" y="2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9E907EB-76DB-49E8-B580-7AF5FFA5B759}"/>
                  </a:ext>
                </a:extLst>
              </p:cNvPr>
              <p:cNvSpPr/>
              <p:nvPr/>
            </p:nvSpPr>
            <p:spPr>
              <a:xfrm>
                <a:off x="1054252" y="5199074"/>
                <a:ext cx="1483483" cy="67563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 indent="-57150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𝜃</m:t>
                          </m:r>
                        </m:e>
                      </m:func>
                      <m:r>
                        <a:rPr lang="en-US" alt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</m:num>
                        <m:den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9E907EB-76DB-49E8-B580-7AF5FFA5B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252" y="5199074"/>
                <a:ext cx="1483483" cy="6756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uiExpand="1" build="p"/>
      <p:bldP spid="28685" grpId="0"/>
      <p:bldP spid="28691" grpId="0" animBg="1"/>
      <p:bldP spid="2" grpId="0"/>
      <p:bldP spid="15" grpId="0"/>
      <p:bldP spid="38" grpId="0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6B57244-B3A6-42C3-BAE0-CAD7E1F0F26B}"/>
              </a:ext>
            </a:extLst>
          </p:cNvPr>
          <p:cNvGrpSpPr/>
          <p:nvPr/>
        </p:nvGrpSpPr>
        <p:grpSpPr>
          <a:xfrm>
            <a:off x="3165393" y="4122738"/>
            <a:ext cx="5384800" cy="2540000"/>
            <a:chOff x="2944269" y="4122738"/>
            <a:chExt cx="5384800" cy="2540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53551DB-14FF-4CC8-A09D-57F0DEE22EC7}"/>
                </a:ext>
              </a:extLst>
            </p:cNvPr>
            <p:cNvGrpSpPr/>
            <p:nvPr/>
          </p:nvGrpSpPr>
          <p:grpSpPr>
            <a:xfrm>
              <a:off x="2944269" y="4122738"/>
              <a:ext cx="5384800" cy="2540000"/>
              <a:chOff x="2944269" y="4122738"/>
              <a:chExt cx="5384800" cy="2540000"/>
            </a:xfrm>
          </p:grpSpPr>
          <p:sp>
            <p:nvSpPr>
              <p:cNvPr id="39" name="Rectangle 5">
                <a:extLst>
                  <a:ext uri="{FF2B5EF4-FFF2-40B4-BE49-F238E27FC236}">
                    <a16:creationId xmlns:a16="http://schemas.microsoft.com/office/drawing/2014/main" id="{02A88965-74C6-47F0-825C-29F3B241B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269" y="4122738"/>
                <a:ext cx="5384800" cy="2540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800"/>
              </a:p>
            </p:txBody>
          </p:sp>
          <p:sp>
            <p:nvSpPr>
              <p:cNvPr id="40" name="Line 6">
                <a:extLst>
                  <a:ext uri="{FF2B5EF4-FFF2-40B4-BE49-F238E27FC236}">
                    <a16:creationId xmlns:a16="http://schemas.microsoft.com/office/drawing/2014/main" id="{07513D07-3A69-4329-A945-90E507E54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0819" y="4260851"/>
                <a:ext cx="0" cy="5486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" name="Line 7">
                <a:extLst>
                  <a:ext uri="{FF2B5EF4-FFF2-40B4-BE49-F238E27FC236}">
                    <a16:creationId xmlns:a16="http://schemas.microsoft.com/office/drawing/2014/main" id="{581E69BA-861B-4045-9C52-014FA1FA0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80818" y="5966040"/>
                <a:ext cx="0" cy="5486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" name="Line 8">
                <a:extLst>
                  <a:ext uri="{FF2B5EF4-FFF2-40B4-BE49-F238E27FC236}">
                    <a16:creationId xmlns:a16="http://schemas.microsoft.com/office/drawing/2014/main" id="{531198B0-FC65-41A2-9212-803506384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75524" y="4929721"/>
                <a:ext cx="1586" cy="926396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8" name="Line 9">
              <a:extLst>
                <a:ext uri="{FF2B5EF4-FFF2-40B4-BE49-F238E27FC236}">
                  <a16:creationId xmlns:a16="http://schemas.microsoft.com/office/drawing/2014/main" id="{23D81F08-F9BE-467E-A4CD-08A45AAC13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3019" y="4189413"/>
              <a:ext cx="0" cy="24003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9453942-7873-4EB0-B6AB-26158EFB4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423684"/>
            <a:ext cx="8162925" cy="1200329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Young Double-Slit Experiment</a:t>
            </a:r>
            <a:br>
              <a:rPr lang="en-US" altLang="en-US" sz="4000" dirty="0"/>
            </a:br>
            <a:r>
              <a:rPr lang="en-US" altLang="en-US" sz="3200" dirty="0">
                <a:solidFill>
                  <a:srgbClr val="0070C0"/>
                </a:solidFill>
              </a:rPr>
              <a:t>Finding y</a:t>
            </a:r>
            <a:endParaRPr lang="en-US" altLang="en-US" sz="4000" dirty="0">
              <a:solidFill>
                <a:srgbClr val="0070C0"/>
              </a:solidFill>
            </a:endParaRP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B35B86A6-C9E0-44FF-A564-3F258259A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7" y="1787962"/>
            <a:ext cx="8328024" cy="4598552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sym typeface="Symbol" panose="05050102010706020507" pitchFamily="18" charset="2"/>
              </a:rPr>
              <a:t>If we assume that D is very big compared to d, r</a:t>
            </a:r>
            <a:r>
              <a:rPr lang="en-US" altLang="en-US" sz="2000" baseline="-25000" dirty="0">
                <a:sym typeface="Symbol" panose="05050102010706020507" pitchFamily="18" charset="2"/>
              </a:rPr>
              <a:t>1</a:t>
            </a:r>
            <a:r>
              <a:rPr lang="en-US" altLang="en-US" sz="2000" dirty="0">
                <a:sym typeface="Symbol" panose="05050102010706020507" pitchFamily="18" charset="2"/>
              </a:rPr>
              <a:t> and r</a:t>
            </a:r>
            <a:r>
              <a:rPr lang="en-US" altLang="en-US" sz="2000" baseline="-25000" dirty="0"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sym typeface="Symbol" panose="05050102010706020507" pitchFamily="18" charset="2"/>
              </a:rPr>
              <a:t> can be considered parallel</a:t>
            </a:r>
          </a:p>
          <a:p>
            <a:pPr lvl="1" eaLnBrk="1" hangingPunct="1"/>
            <a:r>
              <a:rPr lang="en-US" altLang="en-US" sz="1600" dirty="0">
                <a:sym typeface="Symbol" panose="05050102010706020507" pitchFamily="18" charset="2"/>
              </a:rPr>
              <a:t>Therefore the the angle they make with the normal to the surface will be  </a:t>
            </a:r>
          </a:p>
          <a:p>
            <a:pPr eaLnBrk="1" hangingPunct="1"/>
            <a:r>
              <a:rPr lang="en-US" altLang="en-US" sz="2000" dirty="0">
                <a:sym typeface="Symbol" panose="05050102010706020507" pitchFamily="18" charset="2"/>
              </a:rPr>
              <a:t>To determine the distance y between the central axis and first maximum, we will use some basic trig to get.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				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6E58CB4A-5A8C-429B-9F45-646BDAFFA0C5}"/>
              </a:ext>
            </a:extLst>
          </p:cNvPr>
          <p:cNvSpPr/>
          <p:nvPr/>
        </p:nvSpPr>
        <p:spPr bwMode="auto">
          <a:xfrm flipH="1">
            <a:off x="3505222" y="4532747"/>
            <a:ext cx="4888161" cy="890069"/>
          </a:xfrm>
          <a:prstGeom prst="rtTriangl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82455DA-2467-4E41-ACD8-1C2E989A2CDB}"/>
              </a:ext>
            </a:extLst>
          </p:cNvPr>
          <p:cNvGrpSpPr/>
          <p:nvPr/>
        </p:nvGrpSpPr>
        <p:grpSpPr>
          <a:xfrm>
            <a:off x="3521680" y="6099610"/>
            <a:ext cx="4893208" cy="396875"/>
            <a:chOff x="3271294" y="6035678"/>
            <a:chExt cx="4897438" cy="396875"/>
          </a:xfrm>
        </p:grpSpPr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9F38D0F6-D893-4535-8C17-AE7E3228BC1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3271294" y="6240465"/>
              <a:ext cx="2162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Text Box 30">
              <a:extLst>
                <a:ext uri="{FF2B5EF4-FFF2-40B4-BE49-F238E27FC236}">
                  <a16:creationId xmlns:a16="http://schemas.microsoft.com/office/drawing/2014/main" id="{E680D99A-7C64-4D58-A834-F338DF06A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082" y="6035678"/>
              <a:ext cx="3794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D</a:t>
              </a:r>
            </a:p>
          </p:txBody>
        </p:sp>
        <p:sp>
          <p:nvSpPr>
            <p:cNvPr id="55" name="Line 28">
              <a:extLst>
                <a:ext uri="{FF2B5EF4-FFF2-40B4-BE49-F238E27FC236}">
                  <a16:creationId xmlns:a16="http://schemas.microsoft.com/office/drawing/2014/main" id="{4823829A-F707-4E2E-BFD4-5D0B66130CF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947819" y="6234115"/>
              <a:ext cx="2220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7A856AF-A990-4BF3-B743-7E573EC5202B}"/>
              </a:ext>
            </a:extLst>
          </p:cNvPr>
          <p:cNvSpPr txBox="1"/>
          <p:nvPr/>
        </p:nvSpPr>
        <p:spPr>
          <a:xfrm>
            <a:off x="6295893" y="6288211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Screen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7E7C8E-0468-4C4D-8DEC-417593688296}"/>
              </a:ext>
            </a:extLst>
          </p:cNvPr>
          <p:cNvCxnSpPr>
            <a:stCxn id="58" idx="3"/>
          </p:cNvCxnSpPr>
          <p:nvPr/>
        </p:nvCxnSpPr>
        <p:spPr bwMode="auto">
          <a:xfrm flipV="1">
            <a:off x="7277252" y="6432554"/>
            <a:ext cx="1122991" cy="40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1618088-2DB5-4AC3-A5BE-F4962336704E}"/>
              </a:ext>
            </a:extLst>
          </p:cNvPr>
          <p:cNvGrpSpPr/>
          <p:nvPr/>
        </p:nvGrpSpPr>
        <p:grpSpPr>
          <a:xfrm>
            <a:off x="3295563" y="4871426"/>
            <a:ext cx="168551" cy="1034169"/>
            <a:chOff x="3074439" y="5078951"/>
            <a:chExt cx="168551" cy="566753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1DA80F6-F4DC-4E2E-B2FA-4C6B398D757D}"/>
                </a:ext>
              </a:extLst>
            </p:cNvPr>
            <p:cNvCxnSpPr/>
            <p:nvPr/>
          </p:nvCxnSpPr>
          <p:spPr bwMode="auto">
            <a:xfrm flipV="1">
              <a:off x="3163205" y="5078951"/>
              <a:ext cx="1865" cy="5667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stealth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" name="Text Box 20">
              <a:extLst>
                <a:ext uri="{FF2B5EF4-FFF2-40B4-BE49-F238E27FC236}">
                  <a16:creationId xmlns:a16="http://schemas.microsoft.com/office/drawing/2014/main" id="{0D571DE4-438D-4D1F-B496-C80E58C68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439" y="5290695"/>
              <a:ext cx="168551" cy="150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square" lIns="0" tIns="0" rIns="0" bIns="0">
              <a:no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anose="05050102010706020507" pitchFamily="18" charset="2"/>
                </a:rPr>
                <a:t>d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CB5AB1-607B-4492-9C2F-548091FC3A40}"/>
                </a:ext>
              </a:extLst>
            </p:cNvPr>
            <p:cNvCxnSpPr/>
            <p:nvPr/>
          </p:nvCxnSpPr>
          <p:spPr bwMode="auto">
            <a:xfrm>
              <a:off x="3094465" y="5645704"/>
              <a:ext cx="1374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817DBF9-2A50-44AC-9522-A1963E7BD7F5}"/>
                </a:ext>
              </a:extLst>
            </p:cNvPr>
            <p:cNvCxnSpPr/>
            <p:nvPr/>
          </p:nvCxnSpPr>
          <p:spPr bwMode="auto">
            <a:xfrm>
              <a:off x="3094465" y="5086351"/>
              <a:ext cx="1374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872C26-E15E-4A3B-A4C4-5051906B0A46}"/>
              </a:ext>
            </a:extLst>
          </p:cNvPr>
          <p:cNvGrpSpPr/>
          <p:nvPr/>
        </p:nvGrpSpPr>
        <p:grpSpPr>
          <a:xfrm>
            <a:off x="3511333" y="4541615"/>
            <a:ext cx="4892810" cy="1394047"/>
            <a:chOff x="3511333" y="4541615"/>
            <a:chExt cx="4892810" cy="139404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B5D195C-CE3B-4466-BC7A-0C7D8C9DECB4}"/>
                </a:ext>
              </a:extLst>
            </p:cNvPr>
            <p:cNvGrpSpPr/>
            <p:nvPr/>
          </p:nvGrpSpPr>
          <p:grpSpPr>
            <a:xfrm>
              <a:off x="3511333" y="4541615"/>
              <a:ext cx="4892810" cy="1394047"/>
              <a:chOff x="3295488" y="4541614"/>
              <a:chExt cx="4887531" cy="1135555"/>
            </a:xfrm>
          </p:grpSpPr>
          <p:sp>
            <p:nvSpPr>
              <p:cNvPr id="46" name="Line 11">
                <a:extLst>
                  <a:ext uri="{FF2B5EF4-FFF2-40B4-BE49-F238E27FC236}">
                    <a16:creationId xmlns:a16="http://schemas.microsoft.com/office/drawing/2014/main" id="{93618342-DC51-4FB9-B1F0-B8FE8BF74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5488" y="4541614"/>
                <a:ext cx="4887531" cy="11355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" name="Text Box 23">
                <a:extLst>
                  <a:ext uri="{FF2B5EF4-FFF2-40B4-BE49-F238E27FC236}">
                    <a16:creationId xmlns:a16="http://schemas.microsoft.com/office/drawing/2014/main" id="{F85B6B39-1662-4A24-9A9E-0A38C53DDE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3494" y="4830118"/>
                <a:ext cx="33695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r</a:t>
                </a:r>
                <a:r>
                  <a:rPr lang="en-US" altLang="en-US" sz="1400" baseline="-25000" dirty="0"/>
                  <a:t>2</a:t>
                </a:r>
                <a:endParaRPr lang="en-US" altLang="en-US" sz="1400" dirty="0"/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842F977-9DFA-4223-9B1E-ADF30DAC501D}"/>
                </a:ext>
              </a:extLst>
            </p:cNvPr>
            <p:cNvCxnSpPr/>
            <p:nvPr/>
          </p:nvCxnSpPr>
          <p:spPr bwMode="auto">
            <a:xfrm rot="60000" flipV="1">
              <a:off x="6736365" y="4905209"/>
              <a:ext cx="375335" cy="113474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2848D-55F9-4D3F-8926-EE7EDFDDDCF8}"/>
              </a:ext>
            </a:extLst>
          </p:cNvPr>
          <p:cNvGrpSpPr/>
          <p:nvPr/>
        </p:nvGrpSpPr>
        <p:grpSpPr>
          <a:xfrm>
            <a:off x="3515044" y="4292721"/>
            <a:ext cx="4882976" cy="573983"/>
            <a:chOff x="3515044" y="4292721"/>
            <a:chExt cx="4882976" cy="57398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E866CAB-9EC5-4F85-A3F7-DA18DB0EDA80}"/>
                </a:ext>
              </a:extLst>
            </p:cNvPr>
            <p:cNvGrpSpPr/>
            <p:nvPr/>
          </p:nvGrpSpPr>
          <p:grpSpPr>
            <a:xfrm>
              <a:off x="3515044" y="4292721"/>
              <a:ext cx="4882976" cy="573983"/>
              <a:chOff x="3316580" y="4291423"/>
              <a:chExt cx="4860315" cy="590140"/>
            </a:xfrm>
          </p:grpSpPr>
          <p:sp>
            <p:nvSpPr>
              <p:cNvPr id="49" name="Line 10">
                <a:extLst>
                  <a:ext uri="{FF2B5EF4-FFF2-40B4-BE49-F238E27FC236}">
                    <a16:creationId xmlns:a16="http://schemas.microsoft.com/office/drawing/2014/main" id="{FEA00534-0926-4E21-BCD9-4872FAC37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6580" y="4530724"/>
                <a:ext cx="4860315" cy="3508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" name="Text Box 24">
                <a:extLst>
                  <a:ext uri="{FF2B5EF4-FFF2-40B4-BE49-F238E27FC236}">
                    <a16:creationId xmlns:a16="http://schemas.microsoft.com/office/drawing/2014/main" id="{6ED9DECC-6BB4-4C71-A4C5-14273FDB5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872" y="4291423"/>
                <a:ext cx="33695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r</a:t>
                </a:r>
                <a:r>
                  <a:rPr lang="en-US" altLang="en-US" sz="1400" baseline="-25000" dirty="0"/>
                  <a:t>1</a:t>
                </a:r>
                <a:endParaRPr lang="en-US" altLang="en-US" sz="1400" dirty="0"/>
              </a:p>
            </p:txBody>
          </p:sp>
        </p:grp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621AFA5-0CE2-4BF7-A35D-9C3E9A347D47}"/>
                </a:ext>
              </a:extLst>
            </p:cNvPr>
            <p:cNvCxnSpPr/>
            <p:nvPr/>
          </p:nvCxnSpPr>
          <p:spPr bwMode="auto">
            <a:xfrm flipV="1">
              <a:off x="6662623" y="4616868"/>
              <a:ext cx="420044" cy="26786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F0B215-1C1E-4C9A-AB40-310E435B6B6C}"/>
              </a:ext>
            </a:extLst>
          </p:cNvPr>
          <p:cNvGrpSpPr/>
          <p:nvPr/>
        </p:nvGrpSpPr>
        <p:grpSpPr>
          <a:xfrm>
            <a:off x="4875174" y="5073135"/>
            <a:ext cx="593248" cy="369332"/>
            <a:chOff x="4875174" y="5073135"/>
            <a:chExt cx="593248" cy="369332"/>
          </a:xfrm>
        </p:grpSpPr>
        <p:sp>
          <p:nvSpPr>
            <p:cNvPr id="81" name="Arc 16">
              <a:extLst>
                <a:ext uri="{FF2B5EF4-FFF2-40B4-BE49-F238E27FC236}">
                  <a16:creationId xmlns:a16="http://schemas.microsoft.com/office/drawing/2014/main" id="{67D26B51-0B42-48E7-93E0-BED0D7196521}"/>
                </a:ext>
              </a:extLst>
            </p:cNvPr>
            <p:cNvSpPr>
              <a:spLocks/>
            </p:cNvSpPr>
            <p:nvPr/>
          </p:nvSpPr>
          <p:spPr bwMode="auto">
            <a:xfrm rot="18282600" flipV="1">
              <a:off x="4879356" y="5198240"/>
              <a:ext cx="182325" cy="190689"/>
            </a:xfrm>
            <a:custGeom>
              <a:avLst/>
              <a:gdLst>
                <a:gd name="T0" fmla="*/ 0 w 24538"/>
                <a:gd name="T1" fmla="*/ 0 h 21600"/>
                <a:gd name="T2" fmla="*/ 0 w 24538"/>
                <a:gd name="T3" fmla="*/ 0 h 21600"/>
                <a:gd name="T4" fmla="*/ 0 w 245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538" h="21600" fill="none" extrusionOk="0">
                  <a:moveTo>
                    <a:pt x="-1" y="200"/>
                  </a:moveTo>
                  <a:cubicBezTo>
                    <a:pt x="973" y="67"/>
                    <a:pt x="1955" y="-1"/>
                    <a:pt x="2938" y="0"/>
                  </a:cubicBezTo>
                  <a:cubicBezTo>
                    <a:pt x="14867" y="0"/>
                    <a:pt x="24538" y="9670"/>
                    <a:pt x="24538" y="21600"/>
                  </a:cubicBezTo>
                </a:path>
                <a:path w="24538" h="21600" stroke="0" extrusionOk="0">
                  <a:moveTo>
                    <a:pt x="-1" y="200"/>
                  </a:moveTo>
                  <a:cubicBezTo>
                    <a:pt x="973" y="67"/>
                    <a:pt x="1955" y="-1"/>
                    <a:pt x="2938" y="0"/>
                  </a:cubicBezTo>
                  <a:cubicBezTo>
                    <a:pt x="14867" y="0"/>
                    <a:pt x="24538" y="9670"/>
                    <a:pt x="24538" y="21600"/>
                  </a:cubicBezTo>
                  <a:lnTo>
                    <a:pt x="2938" y="21600"/>
                  </a:lnTo>
                  <a:lnTo>
                    <a:pt x="-1" y="2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13">
                  <a:extLst>
                    <a:ext uri="{FF2B5EF4-FFF2-40B4-BE49-F238E27FC236}">
                      <a16:creationId xmlns:a16="http://schemas.microsoft.com/office/drawing/2014/main" id="{B504F2D7-B337-446D-98F3-6D50A473C8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3612" y="5073135"/>
                  <a:ext cx="47481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n-US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≈</m:t>
                      </m:r>
                    </m:oMath>
                  </a14:m>
                  <a:r>
                    <a:rPr lang="en-US" altLang="en-US" sz="1800" dirty="0">
                      <a:sym typeface="Symbol" panose="05050102010706020507" pitchFamily="18" charset="2"/>
                    </a:rPr>
                    <a:t></a:t>
                  </a:r>
                </a:p>
              </p:txBody>
            </p:sp>
          </mc:Choice>
          <mc:Fallback xmlns="">
            <p:sp>
              <p:nvSpPr>
                <p:cNvPr id="44" name="Text Box 13">
                  <a:extLst>
                    <a:ext uri="{FF2B5EF4-FFF2-40B4-BE49-F238E27FC236}">
                      <a16:creationId xmlns:a16="http://schemas.microsoft.com/office/drawing/2014/main" id="{B504F2D7-B337-446D-98F3-6D50A473C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3612" y="5073135"/>
                  <a:ext cx="474810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8197" r="-11538" b="-245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CF9B1402-2663-4C70-99D1-045F562DC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720" y="4260850"/>
            <a:ext cx="406830" cy="226249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EA025CF-5415-4F80-AAB3-B08383DE2CBC}"/>
              </a:ext>
            </a:extLst>
          </p:cNvPr>
          <p:cNvGrpSpPr/>
          <p:nvPr/>
        </p:nvGrpSpPr>
        <p:grpSpPr>
          <a:xfrm>
            <a:off x="8451647" y="4525469"/>
            <a:ext cx="202773" cy="919771"/>
            <a:chOff x="8451647" y="4514155"/>
            <a:chExt cx="202773" cy="9439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935A6B-07C9-4798-BCBC-00767F96AC45}"/>
                </a:ext>
              </a:extLst>
            </p:cNvPr>
            <p:cNvSpPr/>
            <p:nvPr/>
          </p:nvSpPr>
          <p:spPr bwMode="auto">
            <a:xfrm>
              <a:off x="8451647" y="4514155"/>
              <a:ext cx="202773" cy="943972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29726" name="Group 29">
              <a:extLst>
                <a:ext uri="{FF2B5EF4-FFF2-40B4-BE49-F238E27FC236}">
                  <a16:creationId xmlns:a16="http://schemas.microsoft.com/office/drawing/2014/main" id="{7145A319-35C4-4CB3-9997-699E5971D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62407" y="4525469"/>
              <a:ext cx="183215" cy="917209"/>
              <a:chOff x="5414" y="2751"/>
              <a:chExt cx="162" cy="657"/>
            </a:xfrm>
          </p:grpSpPr>
          <p:grpSp>
            <p:nvGrpSpPr>
              <p:cNvPr id="29727" name="Group 30">
                <a:extLst>
                  <a:ext uri="{FF2B5EF4-FFF2-40B4-BE49-F238E27FC236}">
                    <a16:creationId xmlns:a16="http://schemas.microsoft.com/office/drawing/2014/main" id="{F7E74282-9806-468D-9503-87ACC6846F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14" y="2751"/>
                <a:ext cx="162" cy="657"/>
                <a:chOff x="5414" y="2751"/>
                <a:chExt cx="162" cy="657"/>
              </a:xfrm>
            </p:grpSpPr>
            <p:sp>
              <p:nvSpPr>
                <p:cNvPr id="29729" name="Line 31">
                  <a:extLst>
                    <a:ext uri="{FF2B5EF4-FFF2-40B4-BE49-F238E27FC236}">
                      <a16:creationId xmlns:a16="http://schemas.microsoft.com/office/drawing/2014/main" id="{87229A4A-71FB-435C-AD69-86FF446441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93" y="2751"/>
                  <a:ext cx="0" cy="65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stealth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9730" name="Text Box 32">
                  <a:extLst>
                    <a:ext uri="{FF2B5EF4-FFF2-40B4-BE49-F238E27FC236}">
                      <a16:creationId xmlns:a16="http://schemas.microsoft.com/office/drawing/2014/main" id="{878FB02C-4AD1-45EB-AEB1-0DD2949358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14" y="2948"/>
                  <a:ext cx="162" cy="265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9144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y</a:t>
                  </a:r>
                </a:p>
              </p:txBody>
            </p:sp>
            <p:sp>
              <p:nvSpPr>
                <p:cNvPr id="29731" name="Line 33">
                  <a:extLst>
                    <a:ext uri="{FF2B5EF4-FFF2-40B4-BE49-F238E27FC236}">
                      <a16:creationId xmlns:a16="http://schemas.microsoft.com/office/drawing/2014/main" id="{2009EDB4-2CE1-44B5-95C3-11E5233D9A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4" y="3405"/>
                  <a:ext cx="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9728" name="Line 34">
                <a:extLst>
                  <a:ext uri="{FF2B5EF4-FFF2-40B4-BE49-F238E27FC236}">
                    <a16:creationId xmlns:a16="http://schemas.microsoft.com/office/drawing/2014/main" id="{C763BB9E-B501-4735-8E43-FF610247B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" y="2754"/>
                <a:ext cx="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60D1C4-8E11-451D-B24E-DBE52C9A6F06}"/>
              </a:ext>
            </a:extLst>
          </p:cNvPr>
          <p:cNvCxnSpPr>
            <a:stCxn id="69" idx="5"/>
          </p:cNvCxnSpPr>
          <p:nvPr/>
        </p:nvCxnSpPr>
        <p:spPr bwMode="auto">
          <a:xfrm flipV="1">
            <a:off x="3518991" y="4535171"/>
            <a:ext cx="4879029" cy="8812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CED4B-4B91-4C55-BE00-64587C01C7B1}"/>
              </a:ext>
            </a:extLst>
          </p:cNvPr>
          <p:cNvCxnSpPr/>
          <p:nvPr/>
        </p:nvCxnSpPr>
        <p:spPr bwMode="auto">
          <a:xfrm>
            <a:off x="3474159" y="5423209"/>
            <a:ext cx="49377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7FAC013-E39B-4460-BE62-584B8945F6DE}"/>
              </a:ext>
            </a:extLst>
          </p:cNvPr>
          <p:cNvGrpSpPr/>
          <p:nvPr/>
        </p:nvGrpSpPr>
        <p:grpSpPr>
          <a:xfrm>
            <a:off x="3522869" y="4871426"/>
            <a:ext cx="1733550" cy="1056873"/>
            <a:chOff x="3280819" y="5080001"/>
            <a:chExt cx="1733550" cy="577850"/>
          </a:xfrm>
        </p:grpSpPr>
        <p:sp>
          <p:nvSpPr>
            <p:cNvPr id="95" name="Line 14">
              <a:extLst>
                <a:ext uri="{FF2B5EF4-FFF2-40B4-BE49-F238E27FC236}">
                  <a16:creationId xmlns:a16="http://schemas.microsoft.com/office/drawing/2014/main" id="{4AD69894-385C-4857-9B50-6708150BC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819" y="5657851"/>
              <a:ext cx="1733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Line 25">
              <a:extLst>
                <a:ext uri="{FF2B5EF4-FFF2-40B4-BE49-F238E27FC236}">
                  <a16:creationId xmlns:a16="http://schemas.microsoft.com/office/drawing/2014/main" id="{E0EF548D-07C4-484E-A335-954C5AD39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819" y="5080001"/>
              <a:ext cx="1733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9CD3D0-07FF-4B91-915F-48D25766830E}"/>
              </a:ext>
            </a:extLst>
          </p:cNvPr>
          <p:cNvGrpSpPr/>
          <p:nvPr/>
        </p:nvGrpSpPr>
        <p:grpSpPr>
          <a:xfrm>
            <a:off x="4875928" y="4712132"/>
            <a:ext cx="562472" cy="184666"/>
            <a:chOff x="4875928" y="4712132"/>
            <a:chExt cx="562472" cy="184666"/>
          </a:xfrm>
        </p:grpSpPr>
        <p:sp>
          <p:nvSpPr>
            <p:cNvPr id="98" name="Arc 16">
              <a:extLst>
                <a:ext uri="{FF2B5EF4-FFF2-40B4-BE49-F238E27FC236}">
                  <a16:creationId xmlns:a16="http://schemas.microsoft.com/office/drawing/2014/main" id="{9E9BBB84-E9FB-4E5C-950B-A24668CC27E8}"/>
                </a:ext>
              </a:extLst>
            </p:cNvPr>
            <p:cNvSpPr>
              <a:spLocks/>
            </p:cNvSpPr>
            <p:nvPr/>
          </p:nvSpPr>
          <p:spPr bwMode="auto">
            <a:xfrm rot="18282600" flipV="1">
              <a:off x="4875156" y="4782010"/>
              <a:ext cx="77231" cy="75688"/>
            </a:xfrm>
            <a:custGeom>
              <a:avLst/>
              <a:gdLst>
                <a:gd name="T0" fmla="*/ 0 w 24538"/>
                <a:gd name="T1" fmla="*/ 0 h 21600"/>
                <a:gd name="T2" fmla="*/ 0 w 24538"/>
                <a:gd name="T3" fmla="*/ 0 h 21600"/>
                <a:gd name="T4" fmla="*/ 0 w 245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538" h="21600" fill="none" extrusionOk="0">
                  <a:moveTo>
                    <a:pt x="-1" y="200"/>
                  </a:moveTo>
                  <a:cubicBezTo>
                    <a:pt x="973" y="67"/>
                    <a:pt x="1955" y="-1"/>
                    <a:pt x="2938" y="0"/>
                  </a:cubicBezTo>
                  <a:cubicBezTo>
                    <a:pt x="14867" y="0"/>
                    <a:pt x="24538" y="9670"/>
                    <a:pt x="24538" y="21600"/>
                  </a:cubicBezTo>
                </a:path>
                <a:path w="24538" h="21600" stroke="0" extrusionOk="0">
                  <a:moveTo>
                    <a:pt x="-1" y="200"/>
                  </a:moveTo>
                  <a:cubicBezTo>
                    <a:pt x="973" y="67"/>
                    <a:pt x="1955" y="-1"/>
                    <a:pt x="2938" y="0"/>
                  </a:cubicBezTo>
                  <a:cubicBezTo>
                    <a:pt x="14867" y="0"/>
                    <a:pt x="24538" y="9670"/>
                    <a:pt x="24538" y="21600"/>
                  </a:cubicBezTo>
                  <a:lnTo>
                    <a:pt x="2938" y="21600"/>
                  </a:lnTo>
                  <a:lnTo>
                    <a:pt x="-1" y="2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2D6F3C9-C02C-464F-8E29-4B4D4E433870}"/>
                    </a:ext>
                  </a:extLst>
                </p:cNvPr>
                <p:cNvSpPr/>
                <p:nvPr/>
              </p:nvSpPr>
              <p:spPr>
                <a:xfrm>
                  <a:off x="5187220" y="4712132"/>
                  <a:ext cx="251180" cy="184666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 eaLnBrk="1" hangingPunct="1"/>
                  <a14:m>
                    <m:oMath xmlns:m="http://schemas.openxmlformats.org/officeDocument/2006/math">
                      <m:r>
                        <a:rPr lang="en-US" alt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≈</m:t>
                      </m:r>
                    </m:oMath>
                  </a14:m>
                  <a:r>
                    <a:rPr lang="en-US" altLang="en-US" sz="1200" dirty="0">
                      <a:sym typeface="Symbol" panose="05050102010706020507" pitchFamily="18" charset="2"/>
                    </a:rPr>
                    <a:t>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2D6F3C9-C02C-464F-8E29-4B4D4E4338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220" y="4712132"/>
                  <a:ext cx="251180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7317" t="-26667" r="-24390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17CF88-E62D-4034-A39F-98EDC5F742EB}"/>
              </a:ext>
            </a:extLst>
          </p:cNvPr>
          <p:cNvGrpSpPr/>
          <p:nvPr/>
        </p:nvGrpSpPr>
        <p:grpSpPr>
          <a:xfrm>
            <a:off x="4411256" y="5688327"/>
            <a:ext cx="430957" cy="195365"/>
            <a:chOff x="4411256" y="5688327"/>
            <a:chExt cx="430957" cy="195365"/>
          </a:xfrm>
        </p:grpSpPr>
        <p:sp>
          <p:nvSpPr>
            <p:cNvPr id="97" name="Arc 16">
              <a:extLst>
                <a:ext uri="{FF2B5EF4-FFF2-40B4-BE49-F238E27FC236}">
                  <a16:creationId xmlns:a16="http://schemas.microsoft.com/office/drawing/2014/main" id="{4A0BA270-4CDD-4F41-9258-8CFEC6535E03}"/>
                </a:ext>
              </a:extLst>
            </p:cNvPr>
            <p:cNvSpPr>
              <a:spLocks/>
            </p:cNvSpPr>
            <p:nvPr/>
          </p:nvSpPr>
          <p:spPr bwMode="auto">
            <a:xfrm rot="18282600" flipV="1">
              <a:off x="4415438" y="5697185"/>
              <a:ext cx="182325" cy="190689"/>
            </a:xfrm>
            <a:custGeom>
              <a:avLst/>
              <a:gdLst>
                <a:gd name="T0" fmla="*/ 0 w 24538"/>
                <a:gd name="T1" fmla="*/ 0 h 21600"/>
                <a:gd name="T2" fmla="*/ 0 w 24538"/>
                <a:gd name="T3" fmla="*/ 0 h 21600"/>
                <a:gd name="T4" fmla="*/ 0 w 245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538" h="21600" fill="none" extrusionOk="0">
                  <a:moveTo>
                    <a:pt x="-1" y="200"/>
                  </a:moveTo>
                  <a:cubicBezTo>
                    <a:pt x="973" y="67"/>
                    <a:pt x="1955" y="-1"/>
                    <a:pt x="2938" y="0"/>
                  </a:cubicBezTo>
                  <a:cubicBezTo>
                    <a:pt x="14867" y="0"/>
                    <a:pt x="24538" y="9670"/>
                    <a:pt x="24538" y="21600"/>
                  </a:cubicBezTo>
                </a:path>
                <a:path w="24538" h="21600" stroke="0" extrusionOk="0">
                  <a:moveTo>
                    <a:pt x="-1" y="200"/>
                  </a:moveTo>
                  <a:cubicBezTo>
                    <a:pt x="973" y="67"/>
                    <a:pt x="1955" y="-1"/>
                    <a:pt x="2938" y="0"/>
                  </a:cubicBezTo>
                  <a:cubicBezTo>
                    <a:pt x="14867" y="0"/>
                    <a:pt x="24538" y="9670"/>
                    <a:pt x="24538" y="21600"/>
                  </a:cubicBezTo>
                  <a:lnTo>
                    <a:pt x="2938" y="21600"/>
                  </a:lnTo>
                  <a:lnTo>
                    <a:pt x="-1" y="2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132AD73-6046-4C90-A59F-3FEC9F78EFD9}"/>
                </a:ext>
              </a:extLst>
            </p:cNvPr>
            <p:cNvSpPr/>
            <p:nvPr/>
          </p:nvSpPr>
          <p:spPr>
            <a:xfrm>
              <a:off x="4591033" y="5688327"/>
              <a:ext cx="251180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eaLnBrk="1" hangingPunct="1"/>
              <a:r>
                <a:rPr lang="en-US" altLang="en-US" sz="1200" dirty="0">
                  <a:sym typeface="Symbol" panose="05050102010706020507" pitchFamily="18" charset="2"/>
                </a:rPr>
                <a:t>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C552B282-4C6B-4CD5-AA70-F8FAC711F63D}"/>
              </a:ext>
            </a:extLst>
          </p:cNvPr>
          <p:cNvSpPr txBox="1"/>
          <p:nvPr/>
        </p:nvSpPr>
        <p:spPr>
          <a:xfrm>
            <a:off x="5993761" y="5549086"/>
            <a:ext cx="157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Central Axis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162F34-C686-4ACB-AEEF-EA0588AC0D81}"/>
              </a:ext>
            </a:extLst>
          </p:cNvPr>
          <p:cNvSpPr/>
          <p:nvPr/>
        </p:nvSpPr>
        <p:spPr bwMode="auto">
          <a:xfrm>
            <a:off x="7528666" y="5438609"/>
            <a:ext cx="426933" cy="316911"/>
          </a:xfrm>
          <a:custGeom>
            <a:avLst/>
            <a:gdLst>
              <a:gd name="connsiteX0" fmla="*/ 0 w 426933"/>
              <a:gd name="connsiteY0" fmla="*/ 309048 h 316911"/>
              <a:gd name="connsiteX1" fmla="*/ 283560 w 426933"/>
              <a:gd name="connsiteY1" fmla="*/ 277188 h 316911"/>
              <a:gd name="connsiteX2" fmla="*/ 426933 w 426933"/>
              <a:gd name="connsiteY2" fmla="*/ 0 h 31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933" h="316911">
                <a:moveTo>
                  <a:pt x="0" y="309048"/>
                </a:moveTo>
                <a:cubicBezTo>
                  <a:pt x="106202" y="318872"/>
                  <a:pt x="212405" y="328696"/>
                  <a:pt x="283560" y="277188"/>
                </a:cubicBezTo>
                <a:cubicBezTo>
                  <a:pt x="354716" y="225680"/>
                  <a:pt x="390824" y="112840"/>
                  <a:pt x="4269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B99F8CE-A69B-47CF-A520-DDBED22E1C6B}"/>
                  </a:ext>
                </a:extLst>
              </p:cNvPr>
              <p:cNvSpPr/>
              <p:nvPr/>
            </p:nvSpPr>
            <p:spPr>
              <a:xfrm>
                <a:off x="1116445" y="4766561"/>
                <a:ext cx="1324785" cy="617285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tan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⁡=</m:t>
                      </m:r>
                      <m:f>
                        <m:f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𝑦</m:t>
                          </m:r>
                        </m:num>
                        <m:den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B99F8CE-A69B-47CF-A520-DDBED22E1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45" y="4766561"/>
                <a:ext cx="1324785" cy="6172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uiExpand="1" build="p"/>
      <p:bldP spid="4" grpId="0" uiExpand="1" animBg="1"/>
      <p:bldP spid="58" grpId="0"/>
      <p:bldP spid="105" grpId="0" uiExpand="1"/>
      <p:bldP spid="21" grpId="0" uiExpand="1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6B57244-B3A6-42C3-BAE0-CAD7E1F0F26B}"/>
              </a:ext>
            </a:extLst>
          </p:cNvPr>
          <p:cNvGrpSpPr/>
          <p:nvPr/>
        </p:nvGrpSpPr>
        <p:grpSpPr>
          <a:xfrm>
            <a:off x="3165393" y="4122738"/>
            <a:ext cx="5384800" cy="2540000"/>
            <a:chOff x="2944269" y="4122738"/>
            <a:chExt cx="5384800" cy="2540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53551DB-14FF-4CC8-A09D-57F0DEE22EC7}"/>
                </a:ext>
              </a:extLst>
            </p:cNvPr>
            <p:cNvGrpSpPr/>
            <p:nvPr/>
          </p:nvGrpSpPr>
          <p:grpSpPr>
            <a:xfrm>
              <a:off x="2944269" y="4122738"/>
              <a:ext cx="5384800" cy="2540000"/>
              <a:chOff x="2944269" y="4122738"/>
              <a:chExt cx="5384800" cy="2540000"/>
            </a:xfrm>
          </p:grpSpPr>
          <p:sp>
            <p:nvSpPr>
              <p:cNvPr id="39" name="Rectangle 5">
                <a:extLst>
                  <a:ext uri="{FF2B5EF4-FFF2-40B4-BE49-F238E27FC236}">
                    <a16:creationId xmlns:a16="http://schemas.microsoft.com/office/drawing/2014/main" id="{02A88965-74C6-47F0-825C-29F3B241B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269" y="4122738"/>
                <a:ext cx="5384800" cy="2540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800"/>
              </a:p>
            </p:txBody>
          </p:sp>
          <p:sp>
            <p:nvSpPr>
              <p:cNvPr id="40" name="Line 6">
                <a:extLst>
                  <a:ext uri="{FF2B5EF4-FFF2-40B4-BE49-F238E27FC236}">
                    <a16:creationId xmlns:a16="http://schemas.microsoft.com/office/drawing/2014/main" id="{07513D07-3A69-4329-A945-90E507E54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0819" y="4260851"/>
                <a:ext cx="0" cy="5486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" name="Line 7">
                <a:extLst>
                  <a:ext uri="{FF2B5EF4-FFF2-40B4-BE49-F238E27FC236}">
                    <a16:creationId xmlns:a16="http://schemas.microsoft.com/office/drawing/2014/main" id="{581E69BA-861B-4045-9C52-014FA1FA0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80818" y="5966040"/>
                <a:ext cx="0" cy="5486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" name="Line 8">
                <a:extLst>
                  <a:ext uri="{FF2B5EF4-FFF2-40B4-BE49-F238E27FC236}">
                    <a16:creationId xmlns:a16="http://schemas.microsoft.com/office/drawing/2014/main" id="{531198B0-FC65-41A2-9212-803506384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75524" y="4929721"/>
                <a:ext cx="1586" cy="926396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8" name="Line 9">
              <a:extLst>
                <a:ext uri="{FF2B5EF4-FFF2-40B4-BE49-F238E27FC236}">
                  <a16:creationId xmlns:a16="http://schemas.microsoft.com/office/drawing/2014/main" id="{23D81F08-F9BE-467E-A4CD-08A45AAC13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3019" y="4189413"/>
              <a:ext cx="0" cy="24003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9453942-7873-4EB0-B6AB-26158EFB4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Young Double-Slit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>
                <a:extLst>
                  <a:ext uri="{FF2B5EF4-FFF2-40B4-BE49-F238E27FC236}">
                    <a16:creationId xmlns:a16="http://schemas.microsoft.com/office/drawing/2014/main" id="{B35B86A6-C9E0-44FF-A564-3F258259ADB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95327" y="1787962"/>
                <a:ext cx="8328024" cy="4598552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000" dirty="0">
                    <a:sym typeface="Symbol" panose="05050102010706020507" pitchFamily="18" charset="2"/>
                  </a:rPr>
                  <a:t>For small angles of ,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𝒕𝒂𝒏</m:t>
                    </m:r>
                    <m:r>
                      <a:rPr lang="en-US" altLang="en-US" sz="2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=</m:t>
                    </m:r>
                    <m:r>
                      <a:rPr lang="en-US" altLang="en-US" sz="2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𝒔𝒊𝒏</m:t>
                    </m:r>
                    <m:r>
                      <a:rPr lang="en-US" altLang="en-US" sz="2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altLang="en-US" sz="2000" b="1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(try comparing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tan</m:t>
                    </m:r>
                    <m:d>
                      <m:dPr>
                        <m:ctrlPr>
                          <a:rPr lang="en-US" alt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alt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°</m:t>
                        </m:r>
                      </m:e>
                    </m:d>
                    <m:r>
                      <a:rPr lang="en-US" alt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𝑡𝑜</m:t>
                    </m:r>
                    <m:r>
                      <a:rPr lang="en-US" alt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sin</m:t>
                    </m:r>
                    <m:d>
                      <m:dPr>
                        <m:ctrlPr>
                          <a:rPr lang="en-US" alt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alt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altLang="en-US" sz="2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)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eaLnBrk="1" hangingPunct="1"/>
                <a:r>
                  <a:rPr lang="en-US" altLang="en-US" sz="2000" dirty="0">
                    <a:sym typeface="Symbol" panose="05050102010706020507" pitchFamily="18" charset="2"/>
                  </a:rPr>
                  <a:t>Therefore, we can set the last two expressions equal to each other and solve for y</a:t>
                </a:r>
              </a:p>
            </p:txBody>
          </p:sp>
        </mc:Choice>
        <mc:Fallback xmlns="">
          <p:sp>
            <p:nvSpPr>
              <p:cNvPr id="162819" name="Rectangle 3">
                <a:extLst>
                  <a:ext uri="{FF2B5EF4-FFF2-40B4-BE49-F238E27FC236}">
                    <a16:creationId xmlns:a16="http://schemas.microsoft.com/office/drawing/2014/main" id="{B35B86A6-C9E0-44FF-A564-3F258259AD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5327" y="1787962"/>
                <a:ext cx="8328024" cy="4598552"/>
              </a:xfrm>
              <a:blipFill>
                <a:blip r:embed="rId3"/>
                <a:stretch>
                  <a:fillRect l="-220" t="-662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2851" name="Object 35">
            <a:extLst>
              <a:ext uri="{FF2B5EF4-FFF2-40B4-BE49-F238E27FC236}">
                <a16:creationId xmlns:a16="http://schemas.microsoft.com/office/drawing/2014/main" id="{B030E829-DD0F-410D-BA11-D2B050993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866086"/>
              </p:ext>
            </p:extLst>
          </p:nvPr>
        </p:nvGraphicFramePr>
        <p:xfrm>
          <a:off x="899041" y="4622805"/>
          <a:ext cx="1996074" cy="121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4" imgW="647419" imgH="393529" progId="Equation.BREE4">
                  <p:embed/>
                </p:oleObj>
              </mc:Choice>
              <mc:Fallback>
                <p:oleObj name="Equation" r:id="rId4" imgW="647419" imgH="393529" progId="Equation.BREE4">
                  <p:embed/>
                  <p:pic>
                    <p:nvPicPr>
                      <p:cNvPr id="162851" name="Object 35">
                        <a:extLst>
                          <a:ext uri="{FF2B5EF4-FFF2-40B4-BE49-F238E27FC236}">
                            <a16:creationId xmlns:a16="http://schemas.microsoft.com/office/drawing/2014/main" id="{B030E829-DD0F-410D-BA11-D2B050993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041" y="4622805"/>
                        <a:ext cx="1996074" cy="1212463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>
                        <a:solidFill>
                          <a:srgbClr val="00206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Triangle 3">
            <a:extLst>
              <a:ext uri="{FF2B5EF4-FFF2-40B4-BE49-F238E27FC236}">
                <a16:creationId xmlns:a16="http://schemas.microsoft.com/office/drawing/2014/main" id="{6E58CB4A-5A8C-429B-9F45-646BDAFFA0C5}"/>
              </a:ext>
            </a:extLst>
          </p:cNvPr>
          <p:cNvSpPr/>
          <p:nvPr/>
        </p:nvSpPr>
        <p:spPr bwMode="auto">
          <a:xfrm flipH="1">
            <a:off x="3505222" y="4532747"/>
            <a:ext cx="4888161" cy="890069"/>
          </a:xfrm>
          <a:prstGeom prst="rtTriangl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82455DA-2467-4E41-ACD8-1C2E989A2CDB}"/>
              </a:ext>
            </a:extLst>
          </p:cNvPr>
          <p:cNvGrpSpPr/>
          <p:nvPr/>
        </p:nvGrpSpPr>
        <p:grpSpPr>
          <a:xfrm>
            <a:off x="3521680" y="6099610"/>
            <a:ext cx="4893208" cy="396875"/>
            <a:chOff x="3271294" y="6035678"/>
            <a:chExt cx="4897438" cy="396875"/>
          </a:xfrm>
        </p:grpSpPr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9F38D0F6-D893-4535-8C17-AE7E3228BC1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3271294" y="6240465"/>
              <a:ext cx="2162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Text Box 30">
              <a:extLst>
                <a:ext uri="{FF2B5EF4-FFF2-40B4-BE49-F238E27FC236}">
                  <a16:creationId xmlns:a16="http://schemas.microsoft.com/office/drawing/2014/main" id="{E680D99A-7C64-4D58-A834-F338DF06A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082" y="6035678"/>
              <a:ext cx="3794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D</a:t>
              </a:r>
            </a:p>
          </p:txBody>
        </p:sp>
        <p:sp>
          <p:nvSpPr>
            <p:cNvPr id="55" name="Line 28">
              <a:extLst>
                <a:ext uri="{FF2B5EF4-FFF2-40B4-BE49-F238E27FC236}">
                  <a16:creationId xmlns:a16="http://schemas.microsoft.com/office/drawing/2014/main" id="{4823829A-F707-4E2E-BFD4-5D0B66130CF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947819" y="6234115"/>
              <a:ext cx="2220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7A856AF-A990-4BF3-B743-7E573EC5202B}"/>
              </a:ext>
            </a:extLst>
          </p:cNvPr>
          <p:cNvSpPr txBox="1"/>
          <p:nvPr/>
        </p:nvSpPr>
        <p:spPr>
          <a:xfrm>
            <a:off x="6295893" y="6288211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Screen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7E7C8E-0468-4C4D-8DEC-417593688296}"/>
              </a:ext>
            </a:extLst>
          </p:cNvPr>
          <p:cNvCxnSpPr>
            <a:stCxn id="58" idx="3"/>
          </p:cNvCxnSpPr>
          <p:nvPr/>
        </p:nvCxnSpPr>
        <p:spPr bwMode="auto">
          <a:xfrm flipV="1">
            <a:off x="7277252" y="6432554"/>
            <a:ext cx="1122991" cy="40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1618088-2DB5-4AC3-A5BE-F4962336704E}"/>
              </a:ext>
            </a:extLst>
          </p:cNvPr>
          <p:cNvGrpSpPr/>
          <p:nvPr/>
        </p:nvGrpSpPr>
        <p:grpSpPr>
          <a:xfrm>
            <a:off x="3295563" y="4871426"/>
            <a:ext cx="168551" cy="1034169"/>
            <a:chOff x="3074439" y="5078951"/>
            <a:chExt cx="168551" cy="566753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1DA80F6-F4DC-4E2E-B2FA-4C6B398D757D}"/>
                </a:ext>
              </a:extLst>
            </p:cNvPr>
            <p:cNvCxnSpPr/>
            <p:nvPr/>
          </p:nvCxnSpPr>
          <p:spPr bwMode="auto">
            <a:xfrm flipV="1">
              <a:off x="3163205" y="5078951"/>
              <a:ext cx="1865" cy="5667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stealth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" name="Text Box 20">
              <a:extLst>
                <a:ext uri="{FF2B5EF4-FFF2-40B4-BE49-F238E27FC236}">
                  <a16:creationId xmlns:a16="http://schemas.microsoft.com/office/drawing/2014/main" id="{0D571DE4-438D-4D1F-B496-C80E58C68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439" y="5290695"/>
              <a:ext cx="168551" cy="150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square" lIns="0" tIns="0" rIns="0" bIns="0">
              <a:no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anose="05050102010706020507" pitchFamily="18" charset="2"/>
                </a:rPr>
                <a:t>d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CB5AB1-607B-4492-9C2F-548091FC3A40}"/>
                </a:ext>
              </a:extLst>
            </p:cNvPr>
            <p:cNvCxnSpPr/>
            <p:nvPr/>
          </p:nvCxnSpPr>
          <p:spPr bwMode="auto">
            <a:xfrm>
              <a:off x="3094465" y="5645704"/>
              <a:ext cx="1374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817DBF9-2A50-44AC-9522-A1963E7BD7F5}"/>
                </a:ext>
              </a:extLst>
            </p:cNvPr>
            <p:cNvCxnSpPr/>
            <p:nvPr/>
          </p:nvCxnSpPr>
          <p:spPr bwMode="auto">
            <a:xfrm>
              <a:off x="3094465" y="5086351"/>
              <a:ext cx="1374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E1EDCF-5721-4F49-A0DD-9BB4039E16F4}"/>
              </a:ext>
            </a:extLst>
          </p:cNvPr>
          <p:cNvGrpSpPr/>
          <p:nvPr/>
        </p:nvGrpSpPr>
        <p:grpSpPr>
          <a:xfrm>
            <a:off x="3532084" y="5895290"/>
            <a:ext cx="345938" cy="417976"/>
            <a:chOff x="3310960" y="5895290"/>
            <a:chExt cx="345938" cy="417976"/>
          </a:xfrm>
        </p:grpSpPr>
        <p:sp>
          <p:nvSpPr>
            <p:cNvPr id="66" name="Text Box 21">
              <a:extLst>
                <a:ext uri="{FF2B5EF4-FFF2-40B4-BE49-F238E27FC236}">
                  <a16:creationId xmlns:a16="http://schemas.microsoft.com/office/drawing/2014/main" id="{AD85E61B-9178-4358-A28E-255F2FEAB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035" y="5946553"/>
              <a:ext cx="2968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anose="05050102010706020507" pitchFamily="18" charset="2"/>
                </a:rPr>
                <a:t></a:t>
              </a:r>
            </a:p>
          </p:txBody>
        </p:sp>
        <p:sp>
          <p:nvSpPr>
            <p:cNvPr id="67" name="AutoShape 22">
              <a:extLst>
                <a:ext uri="{FF2B5EF4-FFF2-40B4-BE49-F238E27FC236}">
                  <a16:creationId xmlns:a16="http://schemas.microsoft.com/office/drawing/2014/main" id="{872893B9-9BB2-46B5-91B7-A2023C609F8A}"/>
                </a:ext>
              </a:extLst>
            </p:cNvPr>
            <p:cNvSpPr>
              <a:spLocks/>
            </p:cNvSpPr>
            <p:nvPr/>
          </p:nvSpPr>
          <p:spPr bwMode="auto">
            <a:xfrm rot="4425564">
              <a:off x="3405627" y="5800623"/>
              <a:ext cx="95250" cy="284584"/>
            </a:xfrm>
            <a:prstGeom prst="rightBrace">
              <a:avLst>
                <a:gd name="adj1" fmla="val 1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872C26-E15E-4A3B-A4C4-5051906B0A46}"/>
              </a:ext>
            </a:extLst>
          </p:cNvPr>
          <p:cNvGrpSpPr/>
          <p:nvPr/>
        </p:nvGrpSpPr>
        <p:grpSpPr>
          <a:xfrm>
            <a:off x="3511333" y="4541615"/>
            <a:ext cx="4892810" cy="1394047"/>
            <a:chOff x="3511333" y="4541615"/>
            <a:chExt cx="4892810" cy="139404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B5D195C-CE3B-4466-BC7A-0C7D8C9DECB4}"/>
                </a:ext>
              </a:extLst>
            </p:cNvPr>
            <p:cNvGrpSpPr/>
            <p:nvPr/>
          </p:nvGrpSpPr>
          <p:grpSpPr>
            <a:xfrm>
              <a:off x="3511333" y="4541615"/>
              <a:ext cx="4892810" cy="1394047"/>
              <a:chOff x="3295488" y="4541614"/>
              <a:chExt cx="4887531" cy="1135555"/>
            </a:xfrm>
          </p:grpSpPr>
          <p:sp>
            <p:nvSpPr>
              <p:cNvPr id="46" name="Line 11">
                <a:extLst>
                  <a:ext uri="{FF2B5EF4-FFF2-40B4-BE49-F238E27FC236}">
                    <a16:creationId xmlns:a16="http://schemas.microsoft.com/office/drawing/2014/main" id="{93618342-DC51-4FB9-B1F0-B8FE8BF74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5488" y="4541614"/>
                <a:ext cx="4887531" cy="11355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" name="Text Box 23">
                <a:extLst>
                  <a:ext uri="{FF2B5EF4-FFF2-40B4-BE49-F238E27FC236}">
                    <a16:creationId xmlns:a16="http://schemas.microsoft.com/office/drawing/2014/main" id="{F85B6B39-1662-4A24-9A9E-0A38C53DDE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3494" y="4830118"/>
                <a:ext cx="33695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r</a:t>
                </a:r>
                <a:r>
                  <a:rPr lang="en-US" altLang="en-US" sz="1400" baseline="-25000" dirty="0"/>
                  <a:t>2</a:t>
                </a:r>
                <a:endParaRPr lang="en-US" altLang="en-US" sz="1400" dirty="0"/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842F977-9DFA-4223-9B1E-ADF30DAC501D}"/>
                </a:ext>
              </a:extLst>
            </p:cNvPr>
            <p:cNvCxnSpPr/>
            <p:nvPr/>
          </p:nvCxnSpPr>
          <p:spPr bwMode="auto">
            <a:xfrm rot="60000" flipV="1">
              <a:off x="6736365" y="4905209"/>
              <a:ext cx="375335" cy="113474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2848D-55F9-4D3F-8926-EE7EDFDDDCF8}"/>
              </a:ext>
            </a:extLst>
          </p:cNvPr>
          <p:cNvGrpSpPr/>
          <p:nvPr/>
        </p:nvGrpSpPr>
        <p:grpSpPr>
          <a:xfrm>
            <a:off x="3515044" y="4292721"/>
            <a:ext cx="4882976" cy="573983"/>
            <a:chOff x="3515044" y="4292721"/>
            <a:chExt cx="4882976" cy="57398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E866CAB-9EC5-4F85-A3F7-DA18DB0EDA80}"/>
                </a:ext>
              </a:extLst>
            </p:cNvPr>
            <p:cNvGrpSpPr/>
            <p:nvPr/>
          </p:nvGrpSpPr>
          <p:grpSpPr>
            <a:xfrm>
              <a:off x="3515044" y="4292721"/>
              <a:ext cx="4882976" cy="573983"/>
              <a:chOff x="3316580" y="4291423"/>
              <a:chExt cx="4860315" cy="590140"/>
            </a:xfrm>
          </p:grpSpPr>
          <p:sp>
            <p:nvSpPr>
              <p:cNvPr id="49" name="Line 10">
                <a:extLst>
                  <a:ext uri="{FF2B5EF4-FFF2-40B4-BE49-F238E27FC236}">
                    <a16:creationId xmlns:a16="http://schemas.microsoft.com/office/drawing/2014/main" id="{FEA00534-0926-4E21-BCD9-4872FAC37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6580" y="4530724"/>
                <a:ext cx="4860315" cy="3508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" name="Text Box 24">
                <a:extLst>
                  <a:ext uri="{FF2B5EF4-FFF2-40B4-BE49-F238E27FC236}">
                    <a16:creationId xmlns:a16="http://schemas.microsoft.com/office/drawing/2014/main" id="{6ED9DECC-6BB4-4C71-A4C5-14273FDB5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872" y="4291423"/>
                <a:ext cx="33695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r</a:t>
                </a:r>
                <a:r>
                  <a:rPr lang="en-US" altLang="en-US" sz="1400" baseline="-25000" dirty="0"/>
                  <a:t>1</a:t>
                </a:r>
                <a:endParaRPr lang="en-US" altLang="en-US" sz="1400" dirty="0"/>
              </a:p>
            </p:txBody>
          </p:sp>
        </p:grp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621AFA5-0CE2-4BF7-A35D-9C3E9A347D47}"/>
                </a:ext>
              </a:extLst>
            </p:cNvPr>
            <p:cNvCxnSpPr/>
            <p:nvPr/>
          </p:nvCxnSpPr>
          <p:spPr bwMode="auto">
            <a:xfrm flipV="1">
              <a:off x="6662623" y="4616868"/>
              <a:ext cx="420044" cy="26786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F0B215-1C1E-4C9A-AB40-310E435B6B6C}"/>
              </a:ext>
            </a:extLst>
          </p:cNvPr>
          <p:cNvGrpSpPr/>
          <p:nvPr/>
        </p:nvGrpSpPr>
        <p:grpSpPr>
          <a:xfrm>
            <a:off x="4875174" y="5073135"/>
            <a:ext cx="593248" cy="369332"/>
            <a:chOff x="4875174" y="5073135"/>
            <a:chExt cx="593248" cy="369332"/>
          </a:xfrm>
        </p:grpSpPr>
        <p:sp>
          <p:nvSpPr>
            <p:cNvPr id="81" name="Arc 16">
              <a:extLst>
                <a:ext uri="{FF2B5EF4-FFF2-40B4-BE49-F238E27FC236}">
                  <a16:creationId xmlns:a16="http://schemas.microsoft.com/office/drawing/2014/main" id="{67D26B51-0B42-48E7-93E0-BED0D7196521}"/>
                </a:ext>
              </a:extLst>
            </p:cNvPr>
            <p:cNvSpPr>
              <a:spLocks/>
            </p:cNvSpPr>
            <p:nvPr/>
          </p:nvSpPr>
          <p:spPr bwMode="auto">
            <a:xfrm rot="18282600" flipV="1">
              <a:off x="4879356" y="5198240"/>
              <a:ext cx="182325" cy="190689"/>
            </a:xfrm>
            <a:custGeom>
              <a:avLst/>
              <a:gdLst>
                <a:gd name="T0" fmla="*/ 0 w 24538"/>
                <a:gd name="T1" fmla="*/ 0 h 21600"/>
                <a:gd name="T2" fmla="*/ 0 w 24538"/>
                <a:gd name="T3" fmla="*/ 0 h 21600"/>
                <a:gd name="T4" fmla="*/ 0 w 245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538" h="21600" fill="none" extrusionOk="0">
                  <a:moveTo>
                    <a:pt x="-1" y="200"/>
                  </a:moveTo>
                  <a:cubicBezTo>
                    <a:pt x="973" y="67"/>
                    <a:pt x="1955" y="-1"/>
                    <a:pt x="2938" y="0"/>
                  </a:cubicBezTo>
                  <a:cubicBezTo>
                    <a:pt x="14867" y="0"/>
                    <a:pt x="24538" y="9670"/>
                    <a:pt x="24538" y="21600"/>
                  </a:cubicBezTo>
                </a:path>
                <a:path w="24538" h="21600" stroke="0" extrusionOk="0">
                  <a:moveTo>
                    <a:pt x="-1" y="200"/>
                  </a:moveTo>
                  <a:cubicBezTo>
                    <a:pt x="973" y="67"/>
                    <a:pt x="1955" y="-1"/>
                    <a:pt x="2938" y="0"/>
                  </a:cubicBezTo>
                  <a:cubicBezTo>
                    <a:pt x="14867" y="0"/>
                    <a:pt x="24538" y="9670"/>
                    <a:pt x="24538" y="21600"/>
                  </a:cubicBezTo>
                  <a:lnTo>
                    <a:pt x="2938" y="21600"/>
                  </a:lnTo>
                  <a:lnTo>
                    <a:pt x="-1" y="2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13">
                  <a:extLst>
                    <a:ext uri="{FF2B5EF4-FFF2-40B4-BE49-F238E27FC236}">
                      <a16:creationId xmlns:a16="http://schemas.microsoft.com/office/drawing/2014/main" id="{B504F2D7-B337-446D-98F3-6D50A473C8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3612" y="5073135"/>
                  <a:ext cx="47481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n-US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≈</m:t>
                      </m:r>
                    </m:oMath>
                  </a14:m>
                  <a:r>
                    <a:rPr lang="en-US" altLang="en-US" sz="1800" dirty="0">
                      <a:sym typeface="Symbol" panose="05050102010706020507" pitchFamily="18" charset="2"/>
                    </a:rPr>
                    <a:t></a:t>
                  </a:r>
                </a:p>
              </p:txBody>
            </p:sp>
          </mc:Choice>
          <mc:Fallback xmlns="">
            <p:sp>
              <p:nvSpPr>
                <p:cNvPr id="44" name="Text Box 13">
                  <a:extLst>
                    <a:ext uri="{FF2B5EF4-FFF2-40B4-BE49-F238E27FC236}">
                      <a16:creationId xmlns:a16="http://schemas.microsoft.com/office/drawing/2014/main" id="{B504F2D7-B337-446D-98F3-6D50A473C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3612" y="5073135"/>
                  <a:ext cx="474810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r="-11538" b="-245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CF9B1402-2663-4C70-99D1-045F562DC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5720" y="4260850"/>
            <a:ext cx="406830" cy="226249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EA025CF-5415-4F80-AAB3-B08383DE2CBC}"/>
              </a:ext>
            </a:extLst>
          </p:cNvPr>
          <p:cNvGrpSpPr/>
          <p:nvPr/>
        </p:nvGrpSpPr>
        <p:grpSpPr>
          <a:xfrm>
            <a:off x="8451647" y="4525469"/>
            <a:ext cx="202773" cy="919771"/>
            <a:chOff x="8451647" y="4514155"/>
            <a:chExt cx="202773" cy="9439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935A6B-07C9-4798-BCBC-00767F96AC45}"/>
                </a:ext>
              </a:extLst>
            </p:cNvPr>
            <p:cNvSpPr/>
            <p:nvPr/>
          </p:nvSpPr>
          <p:spPr bwMode="auto">
            <a:xfrm>
              <a:off x="8451647" y="4514155"/>
              <a:ext cx="202773" cy="943972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29726" name="Group 29">
              <a:extLst>
                <a:ext uri="{FF2B5EF4-FFF2-40B4-BE49-F238E27FC236}">
                  <a16:creationId xmlns:a16="http://schemas.microsoft.com/office/drawing/2014/main" id="{7145A319-35C4-4CB3-9997-699E5971D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62407" y="4525469"/>
              <a:ext cx="183215" cy="917209"/>
              <a:chOff x="5414" y="2751"/>
              <a:chExt cx="162" cy="657"/>
            </a:xfrm>
          </p:grpSpPr>
          <p:grpSp>
            <p:nvGrpSpPr>
              <p:cNvPr id="29727" name="Group 30">
                <a:extLst>
                  <a:ext uri="{FF2B5EF4-FFF2-40B4-BE49-F238E27FC236}">
                    <a16:creationId xmlns:a16="http://schemas.microsoft.com/office/drawing/2014/main" id="{F7E74282-9806-468D-9503-87ACC6846F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14" y="2751"/>
                <a:ext cx="162" cy="657"/>
                <a:chOff x="5414" y="2751"/>
                <a:chExt cx="162" cy="657"/>
              </a:xfrm>
            </p:grpSpPr>
            <p:sp>
              <p:nvSpPr>
                <p:cNvPr id="29729" name="Line 31">
                  <a:extLst>
                    <a:ext uri="{FF2B5EF4-FFF2-40B4-BE49-F238E27FC236}">
                      <a16:creationId xmlns:a16="http://schemas.microsoft.com/office/drawing/2014/main" id="{87229A4A-71FB-435C-AD69-86FF446441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93" y="2751"/>
                  <a:ext cx="0" cy="65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stealth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9730" name="Text Box 32">
                  <a:extLst>
                    <a:ext uri="{FF2B5EF4-FFF2-40B4-BE49-F238E27FC236}">
                      <a16:creationId xmlns:a16="http://schemas.microsoft.com/office/drawing/2014/main" id="{878FB02C-4AD1-45EB-AEB1-0DD2949358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14" y="2948"/>
                  <a:ext cx="162" cy="265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9144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500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y</a:t>
                  </a:r>
                </a:p>
              </p:txBody>
            </p:sp>
            <p:sp>
              <p:nvSpPr>
                <p:cNvPr id="29731" name="Line 33">
                  <a:extLst>
                    <a:ext uri="{FF2B5EF4-FFF2-40B4-BE49-F238E27FC236}">
                      <a16:creationId xmlns:a16="http://schemas.microsoft.com/office/drawing/2014/main" id="{2009EDB4-2CE1-44B5-95C3-11E5233D9A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4" y="3405"/>
                  <a:ext cx="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9728" name="Line 34">
                <a:extLst>
                  <a:ext uri="{FF2B5EF4-FFF2-40B4-BE49-F238E27FC236}">
                    <a16:creationId xmlns:a16="http://schemas.microsoft.com/office/drawing/2014/main" id="{C763BB9E-B501-4735-8E43-FF610247B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" y="2754"/>
                <a:ext cx="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60D1C4-8E11-451D-B24E-DBE52C9A6F06}"/>
              </a:ext>
            </a:extLst>
          </p:cNvPr>
          <p:cNvCxnSpPr>
            <a:stCxn id="69" idx="5"/>
          </p:cNvCxnSpPr>
          <p:nvPr/>
        </p:nvCxnSpPr>
        <p:spPr bwMode="auto">
          <a:xfrm flipV="1">
            <a:off x="3518991" y="4535171"/>
            <a:ext cx="4879029" cy="8812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CED4B-4B91-4C55-BE00-64587C01C7B1}"/>
              </a:ext>
            </a:extLst>
          </p:cNvPr>
          <p:cNvCxnSpPr/>
          <p:nvPr/>
        </p:nvCxnSpPr>
        <p:spPr bwMode="auto">
          <a:xfrm>
            <a:off x="3474159" y="5423209"/>
            <a:ext cx="49377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3F50A0D-B8F0-40D2-8598-A8BB3FF8309C}"/>
              </a:ext>
            </a:extLst>
          </p:cNvPr>
          <p:cNvGrpSpPr/>
          <p:nvPr/>
        </p:nvGrpSpPr>
        <p:grpSpPr>
          <a:xfrm>
            <a:off x="3376963" y="4931251"/>
            <a:ext cx="284056" cy="970242"/>
            <a:chOff x="3155839" y="4931251"/>
            <a:chExt cx="284056" cy="970242"/>
          </a:xfrm>
        </p:grpSpPr>
        <p:sp>
          <p:nvSpPr>
            <p:cNvPr id="69" name="Right Triangle 68">
              <a:extLst>
                <a:ext uri="{FF2B5EF4-FFF2-40B4-BE49-F238E27FC236}">
                  <a16:creationId xmlns:a16="http://schemas.microsoft.com/office/drawing/2014/main" id="{1A6C971B-9DAF-4D4A-B393-56BC13127CD4}"/>
                </a:ext>
              </a:extLst>
            </p:cNvPr>
            <p:cNvSpPr/>
            <p:nvPr/>
          </p:nvSpPr>
          <p:spPr bwMode="auto">
            <a:xfrm rot="20629440" flipH="1">
              <a:off x="3155839" y="4931251"/>
              <a:ext cx="284056" cy="970242"/>
            </a:xfrm>
            <a:prstGeom prst="rtTriangl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Arc 16">
              <a:extLst>
                <a:ext uri="{FF2B5EF4-FFF2-40B4-BE49-F238E27FC236}">
                  <a16:creationId xmlns:a16="http://schemas.microsoft.com/office/drawing/2014/main" id="{33976660-A056-4005-A313-02D2FCB5E6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03210" y="5295954"/>
              <a:ext cx="109538" cy="42863"/>
            </a:xfrm>
            <a:custGeom>
              <a:avLst/>
              <a:gdLst>
                <a:gd name="T0" fmla="*/ 0 w 24538"/>
                <a:gd name="T1" fmla="*/ 0 h 21600"/>
                <a:gd name="T2" fmla="*/ 0 w 24538"/>
                <a:gd name="T3" fmla="*/ 0 h 21600"/>
                <a:gd name="T4" fmla="*/ 0 w 245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538" h="21600" fill="none" extrusionOk="0">
                  <a:moveTo>
                    <a:pt x="-1" y="200"/>
                  </a:moveTo>
                  <a:cubicBezTo>
                    <a:pt x="973" y="67"/>
                    <a:pt x="1955" y="-1"/>
                    <a:pt x="2938" y="0"/>
                  </a:cubicBezTo>
                  <a:cubicBezTo>
                    <a:pt x="14867" y="0"/>
                    <a:pt x="24538" y="9670"/>
                    <a:pt x="24538" y="21600"/>
                  </a:cubicBezTo>
                </a:path>
                <a:path w="24538" h="21600" stroke="0" extrusionOk="0">
                  <a:moveTo>
                    <a:pt x="-1" y="200"/>
                  </a:moveTo>
                  <a:cubicBezTo>
                    <a:pt x="973" y="67"/>
                    <a:pt x="1955" y="-1"/>
                    <a:pt x="2938" y="0"/>
                  </a:cubicBezTo>
                  <a:cubicBezTo>
                    <a:pt x="14867" y="0"/>
                    <a:pt x="24538" y="9670"/>
                    <a:pt x="24538" y="21600"/>
                  </a:cubicBezTo>
                  <a:lnTo>
                    <a:pt x="2938" y="21600"/>
                  </a:lnTo>
                  <a:lnTo>
                    <a:pt x="-1" y="2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Text Box 13">
            <a:extLst>
              <a:ext uri="{FF2B5EF4-FFF2-40B4-BE49-F238E27FC236}">
                <a16:creationId xmlns:a16="http://schemas.microsoft.com/office/drawing/2014/main" id="{1B8AB900-0E5D-41DC-8E13-EDA5DE1E7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113" y="5309403"/>
            <a:ext cx="2920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552B282-4C6B-4CD5-AA70-F8FAC711F63D}"/>
              </a:ext>
            </a:extLst>
          </p:cNvPr>
          <p:cNvSpPr txBox="1"/>
          <p:nvPr/>
        </p:nvSpPr>
        <p:spPr>
          <a:xfrm>
            <a:off x="5993761" y="5549086"/>
            <a:ext cx="157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Central Axis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162F34-C686-4ACB-AEEF-EA0588AC0D81}"/>
              </a:ext>
            </a:extLst>
          </p:cNvPr>
          <p:cNvSpPr/>
          <p:nvPr/>
        </p:nvSpPr>
        <p:spPr bwMode="auto">
          <a:xfrm>
            <a:off x="7528666" y="5438609"/>
            <a:ext cx="426933" cy="316911"/>
          </a:xfrm>
          <a:custGeom>
            <a:avLst/>
            <a:gdLst>
              <a:gd name="connsiteX0" fmla="*/ 0 w 426933"/>
              <a:gd name="connsiteY0" fmla="*/ 309048 h 316911"/>
              <a:gd name="connsiteX1" fmla="*/ 283560 w 426933"/>
              <a:gd name="connsiteY1" fmla="*/ 277188 h 316911"/>
              <a:gd name="connsiteX2" fmla="*/ 426933 w 426933"/>
              <a:gd name="connsiteY2" fmla="*/ 0 h 31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933" h="316911">
                <a:moveTo>
                  <a:pt x="0" y="309048"/>
                </a:moveTo>
                <a:cubicBezTo>
                  <a:pt x="106202" y="318872"/>
                  <a:pt x="212405" y="328696"/>
                  <a:pt x="283560" y="277188"/>
                </a:cubicBezTo>
                <a:cubicBezTo>
                  <a:pt x="354716" y="225680"/>
                  <a:pt x="390824" y="112840"/>
                  <a:pt x="4269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79D4696-A4AB-43CE-9681-0944EFE8B060}"/>
                  </a:ext>
                </a:extLst>
              </p:cNvPr>
              <p:cNvSpPr/>
              <p:nvPr/>
            </p:nvSpPr>
            <p:spPr>
              <a:xfrm>
                <a:off x="3315589" y="3274831"/>
                <a:ext cx="1324785" cy="617285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tan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⁡=</m:t>
                      </m:r>
                      <m:f>
                        <m:f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𝑦</m:t>
                          </m:r>
                        </m:num>
                        <m:den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79D4696-A4AB-43CE-9681-0944EFE8B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589" y="3274831"/>
                <a:ext cx="1324785" cy="6172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BC1795E-640D-4DA1-8918-8461EAACAA10}"/>
                  </a:ext>
                </a:extLst>
              </p:cNvPr>
              <p:cNvSpPr/>
              <p:nvPr/>
            </p:nvSpPr>
            <p:spPr>
              <a:xfrm>
                <a:off x="5389162" y="3254702"/>
                <a:ext cx="1483483" cy="67563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 indent="-57150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𝜃</m:t>
                          </m:r>
                        </m:e>
                      </m:func>
                      <m:r>
                        <a:rPr lang="en-US" alt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</m:num>
                        <m:den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BC1795E-640D-4DA1-8918-8461EAACA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62" y="3254702"/>
                <a:ext cx="1483483" cy="6756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56912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6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4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4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4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9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400"/>
                            </p:stCondLst>
                            <p:childTnLst>
                              <p:par>
                                <p:cTn id="6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9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4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4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uiExpand="1" build="p"/>
      <p:bldP spid="4" grpId="0" animBg="1"/>
      <p:bldP spid="58" grpId="0"/>
      <p:bldP spid="82" grpId="0"/>
      <p:bldP spid="105" grpId="0"/>
      <p:bldP spid="21" grpId="0" animBg="1"/>
      <p:bldP spid="71" grpId="0" animBg="1"/>
      <p:bldP spid="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CFD8E41-4533-4516-91B4-46DE530D3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Young Double-Slit Experiment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F4928AE6-5AAD-4347-BE98-051FC82C25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8012112" cy="4191000"/>
          </a:xfrm>
        </p:spPr>
        <p:txBody>
          <a:bodyPr/>
          <a:lstStyle/>
          <a:p>
            <a:pPr eaLnBrk="1" hangingPunct="1"/>
            <a:r>
              <a:rPr lang="en-US" altLang="en-US" sz="2800"/>
              <a:t>What are the implications of the formula?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lvl="1" eaLnBrk="1" hangingPunct="1"/>
            <a:r>
              <a:rPr lang="en-US" altLang="en-US" sz="2400"/>
              <a:t>As wavelength </a:t>
            </a:r>
            <a:r>
              <a:rPr lang="en-US" altLang="en-US" sz="2400" b="1">
                <a:solidFill>
                  <a:srgbClr val="993300"/>
                </a:solidFill>
              </a:rPr>
              <a:t>(</a:t>
            </a:r>
            <a:r>
              <a:rPr lang="en-US" altLang="en-US" sz="2400" b="1">
                <a:solidFill>
                  <a:srgbClr val="993300"/>
                </a:solidFill>
                <a:sym typeface="Symbol" panose="05050102010706020507" pitchFamily="18" charset="2"/>
              </a:rPr>
              <a:t>)</a:t>
            </a:r>
            <a:r>
              <a:rPr lang="en-US" altLang="en-US" sz="2400"/>
              <a:t> and distance </a:t>
            </a:r>
            <a:r>
              <a:rPr lang="en-US" altLang="en-US" sz="2400" b="1">
                <a:solidFill>
                  <a:srgbClr val="993300"/>
                </a:solidFill>
              </a:rPr>
              <a:t>(D)</a:t>
            </a:r>
            <a:r>
              <a:rPr lang="en-US" altLang="en-US" sz="2400"/>
              <a:t> to the screen increases, the distance between maximums increases.</a:t>
            </a:r>
          </a:p>
          <a:p>
            <a:pPr lvl="1" eaLnBrk="1" hangingPunct="1"/>
            <a:r>
              <a:rPr lang="en-US" altLang="en-US" sz="2400"/>
              <a:t>As the distance between slits </a:t>
            </a:r>
            <a:r>
              <a:rPr lang="en-US" altLang="en-US" sz="2400" b="1">
                <a:solidFill>
                  <a:srgbClr val="993300"/>
                </a:solidFill>
              </a:rPr>
              <a:t>(d)</a:t>
            </a:r>
            <a:r>
              <a:rPr lang="en-US" altLang="en-US" sz="2400"/>
              <a:t> increases, the distance between maximums decreases.</a:t>
            </a:r>
          </a:p>
        </p:txBody>
      </p:sp>
      <p:graphicFrame>
        <p:nvGraphicFramePr>
          <p:cNvPr id="5" name="Object 35">
            <a:extLst>
              <a:ext uri="{FF2B5EF4-FFF2-40B4-BE49-F238E27FC236}">
                <a16:creationId xmlns:a16="http://schemas.microsoft.com/office/drawing/2014/main" id="{C08C65BD-F17C-41B2-90C9-D9CBEF927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909677"/>
              </p:ext>
            </p:extLst>
          </p:nvPr>
        </p:nvGraphicFramePr>
        <p:xfrm>
          <a:off x="3487599" y="2579687"/>
          <a:ext cx="190785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3" imgW="647419" imgH="393529" progId="Equation.BREE4">
                  <p:embed/>
                </p:oleObj>
              </mc:Choice>
              <mc:Fallback>
                <p:oleObj name="Equation" r:id="rId3" imgW="647419" imgH="393529" progId="Equation.BREE4">
                  <p:embed/>
                  <p:pic>
                    <p:nvPicPr>
                      <p:cNvPr id="162851" name="Object 35">
                        <a:extLst>
                          <a:ext uri="{FF2B5EF4-FFF2-40B4-BE49-F238E27FC236}">
                            <a16:creationId xmlns:a16="http://schemas.microsoft.com/office/drawing/2014/main" id="{B030E829-DD0F-410D-BA11-D2B050993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599" y="2579687"/>
                        <a:ext cx="1907852" cy="1158875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>
                        <a:solidFill>
                          <a:srgbClr val="00206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9D6E-6E03-4AA2-AEAF-110EAC73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3B789-32CD-43C6-BADA-3C9C9C975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red laser that emits radiation at 650nm is used to shine a beam of light through a diffraction grating with 10,000 slits/cm. If the diffraction grating is 2.0m from the screen, what will be the distance between the central maximum and the first maximum?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10051B-5681-42B5-BDD8-7D185AB89B84}"/>
                  </a:ext>
                </a:extLst>
              </p:cNvPr>
              <p:cNvSpPr/>
              <p:nvPr/>
            </p:nvSpPr>
            <p:spPr>
              <a:xfrm>
                <a:off x="4322487" y="4163218"/>
                <a:ext cx="1291187" cy="674800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𝜆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𝐷</m:t>
                          </m:r>
                        </m:num>
                        <m:den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10051B-5681-42B5-BDD8-7D185AB89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487" y="4163218"/>
                <a:ext cx="1291187" cy="674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AC6C962-A050-44C9-8154-DD3619CE7AD3}"/>
                  </a:ext>
                </a:extLst>
              </p:cNvPr>
              <p:cNvSpPr/>
              <p:nvPr/>
            </p:nvSpPr>
            <p:spPr>
              <a:xfrm>
                <a:off x="3313588" y="5012867"/>
                <a:ext cx="3308983" cy="976293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∙650×</m:t>
                          </m:r>
                          <m:sSup>
                            <m:sSupPr>
                              <m:ctrlP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−9</m:t>
                              </m:r>
                            </m:sup>
                          </m:sSup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∙2.0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num>
                        <m:den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1.0</m:t>
                              </m:r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AC6C962-A050-44C9-8154-DD3619CE7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588" y="5012867"/>
                <a:ext cx="3308983" cy="976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BF63A7-77C4-4039-8510-984EA7A85F53}"/>
                  </a:ext>
                </a:extLst>
              </p:cNvPr>
              <p:cNvSpPr/>
              <p:nvPr/>
            </p:nvSpPr>
            <p:spPr>
              <a:xfrm>
                <a:off x="4389913" y="6166740"/>
                <a:ext cx="1371401" cy="400110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.3 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BF63A7-77C4-4039-8510-984EA7A85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13" y="6166740"/>
                <a:ext cx="1371401" cy="400110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2958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1864022-30F7-423E-94D7-5783DD5C6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Diffraction Gratings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094B533C-AF84-4C31-AFC8-5C66A6948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/>
              <a:t>Used to study light emitted by objects such as gas lamps and stars.</a:t>
            </a:r>
          </a:p>
          <a:p>
            <a:pPr eaLnBrk="1" hangingPunct="1"/>
            <a:r>
              <a:rPr lang="en-US" altLang="en-US" sz="2400"/>
              <a:t>Used in CD players to track properly.</a:t>
            </a:r>
          </a:p>
          <a:p>
            <a:pPr eaLnBrk="1" hangingPunct="1"/>
            <a:r>
              <a:rPr lang="en-US" altLang="en-US" sz="2400"/>
              <a:t>Instead of one or two slits, ……. Try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993300"/>
                </a:solidFill>
              </a:rPr>
              <a:t>40,000 slits/cm!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993300"/>
                </a:solidFill>
              </a:rPr>
              <a:t>d = 2.5 x 10</a:t>
            </a:r>
            <a:r>
              <a:rPr lang="en-US" altLang="en-US" sz="2800" b="1" baseline="30000">
                <a:solidFill>
                  <a:srgbClr val="993300"/>
                </a:solidFill>
              </a:rPr>
              <a:t>-7</a:t>
            </a:r>
            <a:r>
              <a:rPr lang="en-US" altLang="en-US" sz="2800" b="1">
                <a:solidFill>
                  <a:srgbClr val="993300"/>
                </a:solidFill>
              </a:rPr>
              <a:t>m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800">
              <a:solidFill>
                <a:srgbClr val="993300"/>
              </a:solidFill>
            </a:endParaRPr>
          </a:p>
          <a:p>
            <a:pPr eaLnBrk="1" hangingPunct="1"/>
            <a:endParaRPr lang="en-US" altLang="en-US" sz="2400">
              <a:solidFill>
                <a:srgbClr val="993300"/>
              </a:solidFill>
            </a:endParaRPr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D7052AA0-41FE-4BF3-BE3F-CB4261E4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4659313"/>
            <a:ext cx="2397125" cy="13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 Box 6">
            <a:extLst>
              <a:ext uri="{FF2B5EF4-FFF2-40B4-BE49-F238E27FC236}">
                <a16:creationId xmlns:a16="http://schemas.microsoft.com/office/drawing/2014/main" id="{41551A9E-C88F-4CCD-9F2E-AACACF8BE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5999163"/>
            <a:ext cx="7394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33CC"/>
                </a:solidFill>
              </a:rPr>
              <a:t>Note: A CD has approximately 6,250 grooves/cm which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33CC"/>
                </a:solidFill>
              </a:rPr>
              <a:t>causes dispersion of light creating a rainbow effect.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3DC1276-5942-46D9-AB55-CC230BF01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Light &amp; Matter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AA1A705-27B9-420B-8182-43AE7122C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folHlink"/>
                </a:solidFill>
              </a:rPr>
              <a:t>Transparent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chemeClr val="hlink"/>
                </a:solidFill>
              </a:rPr>
              <a:t>(Glass)</a:t>
            </a:r>
            <a:r>
              <a:rPr lang="en-US" altLang="en-US" sz="2800" dirty="0"/>
              <a:t>: Materials that allow light to pass through </a:t>
            </a:r>
            <a:r>
              <a:rPr lang="en-US" altLang="en-US" sz="2800" dirty="0">
                <a:solidFill>
                  <a:srgbClr val="008000"/>
                </a:solidFill>
              </a:rPr>
              <a:t>(transmit) </a:t>
            </a:r>
            <a:r>
              <a:rPr lang="en-US" altLang="en-US" sz="2800" dirty="0"/>
              <a:t>without distorting images.</a:t>
            </a:r>
          </a:p>
          <a:p>
            <a:pPr eaLnBrk="1" hangingPunct="1"/>
            <a:r>
              <a:rPr lang="en-US" altLang="en-US" sz="2800" b="1" dirty="0">
                <a:solidFill>
                  <a:schemeClr val="folHlink"/>
                </a:solidFill>
              </a:rPr>
              <a:t>Translucent </a:t>
            </a:r>
            <a:r>
              <a:rPr lang="en-US" altLang="en-US" sz="2800" dirty="0">
                <a:solidFill>
                  <a:schemeClr val="hlink"/>
                </a:solidFill>
              </a:rPr>
              <a:t>(Cloudy Glass)</a:t>
            </a:r>
            <a:r>
              <a:rPr lang="en-US" altLang="en-US" sz="2800" dirty="0"/>
              <a:t>: Materials that allow light to pass through them, but do not allow them to be seen clearly.</a:t>
            </a:r>
          </a:p>
          <a:p>
            <a:pPr eaLnBrk="1" hangingPunct="1"/>
            <a:r>
              <a:rPr lang="en-US" altLang="en-US" sz="2800" b="1" dirty="0">
                <a:solidFill>
                  <a:schemeClr val="folHlink"/>
                </a:solidFill>
              </a:rPr>
              <a:t>Opaque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chemeClr val="hlink"/>
                </a:solidFill>
              </a:rPr>
              <a:t>(Brick)</a:t>
            </a:r>
            <a:r>
              <a:rPr lang="en-US" altLang="en-US" sz="2800" dirty="0"/>
              <a:t>: Material in which all light is </a:t>
            </a:r>
            <a:r>
              <a:rPr lang="en-US" altLang="en-US" sz="2800" dirty="0">
                <a:solidFill>
                  <a:srgbClr val="008000"/>
                </a:solidFill>
              </a:rPr>
              <a:t>absorbed</a:t>
            </a:r>
            <a:r>
              <a:rPr lang="en-US" altLang="en-US" sz="2800" dirty="0"/>
              <a:t> or </a:t>
            </a:r>
            <a:r>
              <a:rPr lang="en-US" altLang="en-US" sz="2800" dirty="0">
                <a:solidFill>
                  <a:srgbClr val="008000"/>
                </a:solidFill>
              </a:rPr>
              <a:t>reflected</a:t>
            </a:r>
            <a:r>
              <a:rPr lang="en-US" altLang="en-US" sz="2800" dirty="0"/>
              <a:t>.  None of the energy is transmitted through.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3C37F34-4430-42D5-8EA1-A8F5F09D7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/>
              <a:t>Key Ideas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4DEB9EE-BFBC-4689-916D-66B204028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3463" y="1803400"/>
            <a:ext cx="8110537" cy="5054600"/>
          </a:xfrm>
        </p:spPr>
        <p:txBody>
          <a:bodyPr/>
          <a:lstStyle/>
          <a:p>
            <a:pPr eaLnBrk="1" hangingPunct="1"/>
            <a:r>
              <a:rPr lang="en-US" altLang="en-US" sz="2400"/>
              <a:t>Transverse waves such as electro-magnetic radiation do not require a medium.</a:t>
            </a:r>
          </a:p>
          <a:p>
            <a:pPr eaLnBrk="1" hangingPunct="1"/>
            <a:r>
              <a:rPr lang="en-US" altLang="en-US" sz="2400"/>
              <a:t>Light Waves travel at different speeds in different mediums.  It slows down when going from air to a liquid or solid.</a:t>
            </a:r>
          </a:p>
          <a:p>
            <a:pPr eaLnBrk="1" hangingPunct="1"/>
            <a:r>
              <a:rPr lang="en-US" altLang="en-US" sz="2400"/>
              <a:t>Waves can interfere with one another resulting in constructive or destructive interference.</a:t>
            </a:r>
          </a:p>
          <a:p>
            <a:pPr eaLnBrk="1" hangingPunct="1"/>
            <a:r>
              <a:rPr lang="en-US" altLang="en-US" sz="2400"/>
              <a:t>The law of reflection states that angle of incident wave equals the angle of the reflected wave.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6EBBBF4-426D-4930-8FF1-7765E5189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Key Ideas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B846D175-B3C4-4785-9371-EBF4845AC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4713288"/>
          </a:xfrm>
        </p:spPr>
        <p:txBody>
          <a:bodyPr/>
          <a:lstStyle/>
          <a:p>
            <a:pPr eaLnBrk="1" hangingPunct="1"/>
            <a:r>
              <a:rPr lang="en-US" altLang="en-US" sz="2400"/>
              <a:t>Snell’s Law / Law of Refraction: A wave will bend toward the normal when transitioning from a media with a low index of refraction (e.g. air) to  a media with a higher index of refraction.</a:t>
            </a:r>
          </a:p>
          <a:p>
            <a:pPr eaLnBrk="1" hangingPunct="1"/>
            <a:r>
              <a:rPr lang="en-US" altLang="en-US" sz="2400"/>
              <a:t>Total internal reflection occurs when the angle of incidence is greater than the critical angle.  Consequently, no light will escape.</a:t>
            </a:r>
          </a:p>
          <a:p>
            <a:pPr eaLnBrk="1" hangingPunct="1"/>
            <a:r>
              <a:rPr lang="en-US" altLang="en-US" sz="2400"/>
              <a:t>Diffraction is the spreading out of a wave when it encounters a barrier.</a:t>
            </a:r>
          </a:p>
          <a:p>
            <a:pPr eaLnBrk="1" hangingPunct="1"/>
            <a:r>
              <a:rPr lang="en-US" altLang="en-US" sz="2400"/>
              <a:t>Thomas Young’s double slit experiment showed that light has wave properties similar to water and sound.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>
            <a:extLst>
              <a:ext uri="{FF2B5EF4-FFF2-40B4-BE49-F238E27FC236}">
                <a16:creationId xmlns:a16="http://schemas.microsoft.com/office/drawing/2014/main" id="{6E0A8AFA-682C-4182-8119-C6D3B5F1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014538"/>
            <a:ext cx="7129462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2">
            <a:extLst>
              <a:ext uri="{FF2B5EF4-FFF2-40B4-BE49-F238E27FC236}">
                <a16:creationId xmlns:a16="http://schemas.microsoft.com/office/drawing/2014/main" id="{D7C0B4D0-1936-4439-BB39-79E6C8324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Young Double Slit Experiment</a:t>
            </a: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039DA59B-4C0D-4777-AA39-392E11886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6213475"/>
            <a:ext cx="20447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www.hyperphysics.phy-astr.gsu.edu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A50A01D-E3C2-4C9C-93E2-D1CE05F97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312738"/>
            <a:ext cx="8162925" cy="1311275"/>
          </a:xfrm>
        </p:spPr>
        <p:txBody>
          <a:bodyPr/>
          <a:lstStyle/>
          <a:p>
            <a:pPr eaLnBrk="1" hangingPunct="1"/>
            <a:r>
              <a:rPr lang="en-US" altLang="en-US" sz="4000"/>
              <a:t>Reflection and Absorption of Light and Color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040CF81B-63BD-4A00-93F4-906920AD4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color observed by any object is the same as that not absorbed by the object.  For example, a red block will absorb all colors of the EM visible light spectrum except for red.</a:t>
            </a:r>
          </a:p>
          <a:p>
            <a:pPr lvl="1" eaLnBrk="1" hangingPunct="1"/>
            <a:r>
              <a:rPr lang="en-US" altLang="en-US"/>
              <a:t>How does this apply to the clothes we wear?</a:t>
            </a:r>
          </a:p>
        </p:txBody>
      </p:sp>
      <p:pic>
        <p:nvPicPr>
          <p:cNvPr id="6" name="Picture 5" descr="A picture containing building, man, young, field&#10;&#10;Description automatically generated">
            <a:extLst>
              <a:ext uri="{FF2B5EF4-FFF2-40B4-BE49-F238E27FC236}">
                <a16:creationId xmlns:a16="http://schemas.microsoft.com/office/drawing/2014/main" id="{A6F82E3D-E204-4D1D-A909-F52264D28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33171" y="4995986"/>
            <a:ext cx="2323914" cy="1549276"/>
          </a:xfrm>
          <a:prstGeom prst="rect">
            <a:avLst/>
          </a:prstGeom>
        </p:spPr>
      </p:pic>
      <p:pic>
        <p:nvPicPr>
          <p:cNvPr id="8" name="Picture 7" descr="A close up of a red brick wall&#10;&#10;Description automatically generated">
            <a:extLst>
              <a:ext uri="{FF2B5EF4-FFF2-40B4-BE49-F238E27FC236}">
                <a16:creationId xmlns:a16="http://schemas.microsoft.com/office/drawing/2014/main" id="{05F8A0B8-4D92-44DD-8018-11A5350A4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10043" y="4995986"/>
            <a:ext cx="2323914" cy="1549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56BAA0-245D-4987-B709-9262D9FF16D2}"/>
              </a:ext>
            </a:extLst>
          </p:cNvPr>
          <p:cNvSpPr txBox="1"/>
          <p:nvPr/>
        </p:nvSpPr>
        <p:spPr>
          <a:xfrm>
            <a:off x="3410043" y="6839235"/>
            <a:ext cx="119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commons.wikimedia.org/wiki/File:Background-21912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1" name="Picture 10" descr="A picture containing building, colorful, outdoor, colored&#10;&#10;Description automatically generated">
            <a:extLst>
              <a:ext uri="{FF2B5EF4-FFF2-40B4-BE49-F238E27FC236}">
                <a16:creationId xmlns:a16="http://schemas.microsoft.com/office/drawing/2014/main" id="{86EEA307-E82E-4FAD-A6E1-3279B58F2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281237" y="50460"/>
            <a:ext cx="5069647" cy="67454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9AD44B-5377-4C88-9F6A-F3CD2E44674B}"/>
              </a:ext>
            </a:extLst>
          </p:cNvPr>
          <p:cNvSpPr txBox="1"/>
          <p:nvPr/>
        </p:nvSpPr>
        <p:spPr>
          <a:xfrm>
            <a:off x="2281237" y="6477000"/>
            <a:ext cx="4581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://www.flickr.com/photos/72213316@N00/8867225877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/3.0/"/>
              </a:rPr>
              <a:t>CC BY</a:t>
            </a:r>
            <a:endParaRPr lang="en-US" sz="9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CCA2C1A-7480-4102-B286-043D387F9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Law of Reflection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BB7A04B7-3DAE-427A-972F-40F84D6C1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The angle of incidence with respect to the normal is equal to the angle of reflection.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609991C0-03EC-458B-A7B9-39CFBC415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865438"/>
            <a:ext cx="3406775" cy="36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1" name="Text Box 5">
            <a:extLst>
              <a:ext uri="{FF2B5EF4-FFF2-40B4-BE49-F238E27FC236}">
                <a16:creationId xmlns:a16="http://schemas.microsoft.com/office/drawing/2014/main" id="{DBAAEFF4-03EE-433C-9A59-861259C69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4159250"/>
            <a:ext cx="1443037" cy="741363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en-US" baseline="-30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</a:t>
            </a:r>
            <a:r>
              <a:rPr lang="en-US" altLang="en-US" baseline="-3000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endParaRPr lang="en-US" altLang="en-US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 advAuto="2000"/>
      <p:bldP spid="1577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CB62-4719-44C8-A9E7-7843A487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dirty="0"/>
              <a:t>Example: Law of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B1EF4-81DA-45E9-BAB5-0C15CC57A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is the angle of incidence?</a:t>
            </a:r>
          </a:p>
          <a:p>
            <a:r>
              <a:rPr lang="en-US" sz="2400" dirty="0"/>
              <a:t>What is the angle of reflection?</a:t>
            </a:r>
          </a:p>
          <a:p>
            <a:r>
              <a:rPr lang="en-US" sz="2400" dirty="0"/>
              <a:t>What is the angle between the incident and </a:t>
            </a:r>
            <a:r>
              <a:rPr lang="en-US" sz="2400" dirty="0" err="1"/>
              <a:t>relected</a:t>
            </a:r>
            <a:r>
              <a:rPr lang="en-US" sz="2400" dirty="0"/>
              <a:t> rays?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80307-A162-4993-ACDE-65EE0E0AB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323" y="3655225"/>
            <a:ext cx="5035890" cy="30762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E3D51E-1ED2-41EB-8B05-59BB861EC120}"/>
              </a:ext>
            </a:extLst>
          </p:cNvPr>
          <p:cNvSpPr txBox="1"/>
          <p:nvPr/>
        </p:nvSpPr>
        <p:spPr>
          <a:xfrm>
            <a:off x="6289288" y="190500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60</a:t>
            </a:r>
            <a:r>
              <a:rPr lang="en-US" sz="2400" b="1" baseline="30000" dirty="0">
                <a:solidFill>
                  <a:srgbClr val="008000"/>
                </a:solidFill>
              </a:rPr>
              <a:t>o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82395-2B7C-4EFD-B62A-23198146E535}"/>
              </a:ext>
            </a:extLst>
          </p:cNvPr>
          <p:cNvSpPr txBox="1"/>
          <p:nvPr/>
        </p:nvSpPr>
        <p:spPr>
          <a:xfrm>
            <a:off x="6289288" y="2366665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60</a:t>
            </a:r>
            <a:r>
              <a:rPr lang="en-US" sz="2400" b="1" baseline="30000" dirty="0">
                <a:solidFill>
                  <a:srgbClr val="008000"/>
                </a:solidFill>
              </a:rPr>
              <a:t>o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96DC19-6A67-4556-9BCC-B92B99E0B06E}"/>
              </a:ext>
            </a:extLst>
          </p:cNvPr>
          <p:cNvSpPr txBox="1"/>
          <p:nvPr/>
        </p:nvSpPr>
        <p:spPr>
          <a:xfrm>
            <a:off x="6289288" y="3143405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120</a:t>
            </a:r>
            <a:r>
              <a:rPr lang="en-US" sz="2400" b="1" baseline="30000" dirty="0">
                <a:solidFill>
                  <a:srgbClr val="008000"/>
                </a:solidFill>
              </a:rPr>
              <a:t>o</a:t>
            </a:r>
            <a:endParaRPr lang="en-US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405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360E99F-595B-4291-A03B-998F1B1BA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Specular &amp; Diffuse Reflection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D664B8F9-BA00-4981-A052-9EC94F144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Light incident upon an object with a smooth surface will create specular reflection.</a:t>
            </a:r>
          </a:p>
          <a:p>
            <a:pPr eaLnBrk="1" hangingPunct="1"/>
            <a:r>
              <a:rPr lang="en-US" altLang="en-US" sz="2400"/>
              <a:t>Light incident upon an object with a rough surface will create diffuse reflection.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0C1EA1EE-FDF2-42FF-A57C-3B60346E6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705B2B60-D904-4206-B930-F4B14AAF8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3717925"/>
            <a:ext cx="5268912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3D5E401-213B-44B9-8807-57DDA8F9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n-US" altLang="en-US" dirty="0"/>
              <a:t>Which one is right?</a:t>
            </a:r>
          </a:p>
        </p:txBody>
      </p:sp>
      <p:pic>
        <p:nvPicPr>
          <p:cNvPr id="9219" name="Content Placeholder 3">
            <a:extLst>
              <a:ext uri="{FF2B5EF4-FFF2-40B4-BE49-F238E27FC236}">
                <a16:creationId xmlns:a16="http://schemas.microsoft.com/office/drawing/2014/main" id="{5B1AAEC8-DDF8-4D55-8BC1-CD0ABE84D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"/>
          <a:stretch>
            <a:fillRect/>
          </a:stretch>
        </p:blipFill>
        <p:spPr>
          <a:xfrm>
            <a:off x="173038" y="2041525"/>
            <a:ext cx="4389437" cy="3181350"/>
          </a:xfrm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2726F46-70CC-491C-99DD-A266D51EB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"/>
          <a:stretch>
            <a:fillRect/>
          </a:stretch>
        </p:blipFill>
        <p:spPr bwMode="auto">
          <a:xfrm>
            <a:off x="4579938" y="2046288"/>
            <a:ext cx="4389437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4072-5A95-4C1C-84E7-786A4238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dirty="0"/>
              <a:t>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7E935-8AA9-4EC0-9877-5EDCC633E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Light and Transparent Materials - Color And light">
            <a:extLst>
              <a:ext uri="{FF2B5EF4-FFF2-40B4-BE49-F238E27FC236}">
                <a16:creationId xmlns:a16="http://schemas.microsoft.com/office/drawing/2014/main" id="{A9169724-75D9-4CFD-BD4F-1C2B1B686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2" y="2758278"/>
            <a:ext cx="7974804" cy="253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42395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20243</TotalTime>
  <Words>1642</Words>
  <Application>Microsoft Office PowerPoint</Application>
  <PresentationFormat>On-screen Show (4:3)</PresentationFormat>
  <Paragraphs>234</Paragraphs>
  <Slides>32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Cambria Math</vt:lpstr>
      <vt:lpstr>Times New Roman</vt:lpstr>
      <vt:lpstr>Verdana</vt:lpstr>
      <vt:lpstr>Wingdings</vt:lpstr>
      <vt:lpstr>Bold Stripes</vt:lpstr>
      <vt:lpstr>Equation</vt:lpstr>
      <vt:lpstr>Light Waves</vt:lpstr>
      <vt:lpstr>What is Light?</vt:lpstr>
      <vt:lpstr>Light &amp; Matter</vt:lpstr>
      <vt:lpstr>Reflection and Absorption of Light and Color</vt:lpstr>
      <vt:lpstr>Law of Reflection</vt:lpstr>
      <vt:lpstr>Example: Law of Reflection</vt:lpstr>
      <vt:lpstr>Specular &amp; Diffuse Reflection</vt:lpstr>
      <vt:lpstr>Which one is right?</vt:lpstr>
      <vt:lpstr>Transmission</vt:lpstr>
      <vt:lpstr>How do waves act when they hit a boundary between two different materials?</vt:lpstr>
      <vt:lpstr>Continuous Waves – Higher Speed to Lower Speed</vt:lpstr>
      <vt:lpstr>Continuous Waves (cont.)</vt:lpstr>
      <vt:lpstr>Speed of Light and the Index of Refraction</vt:lpstr>
      <vt:lpstr>Refraction</vt:lpstr>
      <vt:lpstr>Refraction of Light</vt:lpstr>
      <vt:lpstr>Law of Refraction (Snell’s Law)</vt:lpstr>
      <vt:lpstr>Light Passing Through Glass</vt:lpstr>
      <vt:lpstr>Total Internal Reflection</vt:lpstr>
      <vt:lpstr>Chromatic Dispersion &amp; Diffraction and Interference</vt:lpstr>
      <vt:lpstr>Chromatic Dispersion</vt:lpstr>
      <vt:lpstr>Diffraction of Light</vt:lpstr>
      <vt:lpstr>Is light a Wave?</vt:lpstr>
      <vt:lpstr>Young Double-Slit Experiment</vt:lpstr>
      <vt:lpstr>Young Double-Slit Experiment</vt:lpstr>
      <vt:lpstr>Young Double-Slit Experiment Finding y</vt:lpstr>
      <vt:lpstr>Young Double-Slit Experiment</vt:lpstr>
      <vt:lpstr>Young Double-Slit Experiment</vt:lpstr>
      <vt:lpstr>Example</vt:lpstr>
      <vt:lpstr>Diffraction Gratings</vt:lpstr>
      <vt:lpstr>Key Ideas</vt:lpstr>
      <vt:lpstr>Key Ideas</vt:lpstr>
      <vt:lpstr>Young Double Slit Experiment</vt:lpstr>
    </vt:vector>
  </TitlesOfParts>
  <Company>TEXACO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Potential</dc:title>
  <dc:creator>Charlie</dc:creator>
  <cp:lastModifiedBy>Charlie Ropes</cp:lastModifiedBy>
  <cp:revision>243</cp:revision>
  <dcterms:created xsi:type="dcterms:W3CDTF">2005-02-07T22:48:55Z</dcterms:created>
  <dcterms:modified xsi:type="dcterms:W3CDTF">2020-05-27T03:39:41Z</dcterms:modified>
</cp:coreProperties>
</file>